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315" r:id="rId5"/>
    <p:sldId id="259" r:id="rId6"/>
    <p:sldId id="260" r:id="rId7"/>
    <p:sldId id="316" r:id="rId8"/>
    <p:sldId id="322" r:id="rId9"/>
    <p:sldId id="261" r:id="rId10"/>
    <p:sldId id="262" r:id="rId11"/>
    <p:sldId id="263" r:id="rId12"/>
    <p:sldId id="264" r:id="rId13"/>
    <p:sldId id="317" r:id="rId14"/>
    <p:sldId id="318" r:id="rId15"/>
    <p:sldId id="266" r:id="rId16"/>
    <p:sldId id="320" r:id="rId17"/>
    <p:sldId id="319" r:id="rId18"/>
    <p:sldId id="267" r:id="rId19"/>
    <p:sldId id="268" r:id="rId20"/>
    <p:sldId id="269" r:id="rId21"/>
    <p:sldId id="279" r:id="rId22"/>
    <p:sldId id="271" r:id="rId23"/>
    <p:sldId id="272" r:id="rId24"/>
    <p:sldId id="324" r:id="rId25"/>
    <p:sldId id="273" r:id="rId26"/>
    <p:sldId id="274" r:id="rId27"/>
    <p:sldId id="275" r:id="rId28"/>
    <p:sldId id="276" r:id="rId29"/>
    <p:sldId id="277" r:id="rId30"/>
    <p:sldId id="278" r:id="rId31"/>
    <p:sldId id="325" r:id="rId32"/>
    <p:sldId id="280" r:id="rId33"/>
    <p:sldId id="281" r:id="rId34"/>
    <p:sldId id="282" r:id="rId35"/>
    <p:sldId id="283" r:id="rId36"/>
    <p:sldId id="326" r:id="rId37"/>
    <p:sldId id="284" r:id="rId38"/>
    <p:sldId id="285" r:id="rId39"/>
    <p:sldId id="286" r:id="rId40"/>
    <p:sldId id="287" r:id="rId41"/>
    <p:sldId id="288" r:id="rId42"/>
    <p:sldId id="290" r:id="rId43"/>
    <p:sldId id="291" r:id="rId44"/>
    <p:sldId id="292" r:id="rId45"/>
    <p:sldId id="293" r:id="rId46"/>
    <p:sldId id="294" r:id="rId47"/>
    <p:sldId id="295" r:id="rId48"/>
    <p:sldId id="327" r:id="rId49"/>
    <p:sldId id="296" r:id="rId50"/>
    <p:sldId id="297" r:id="rId51"/>
    <p:sldId id="298" r:id="rId52"/>
    <p:sldId id="299" r:id="rId53"/>
    <p:sldId id="328" r:id="rId54"/>
    <p:sldId id="300" r:id="rId55"/>
    <p:sldId id="301" r:id="rId56"/>
    <p:sldId id="302" r:id="rId57"/>
    <p:sldId id="303" r:id="rId58"/>
    <p:sldId id="304" r:id="rId59"/>
    <p:sldId id="305" r:id="rId60"/>
    <p:sldId id="329" r:id="rId61"/>
    <p:sldId id="306" r:id="rId62"/>
    <p:sldId id="307" r:id="rId63"/>
    <p:sldId id="308" r:id="rId64"/>
    <p:sldId id="330" r:id="rId65"/>
    <p:sldId id="333" r:id="rId66"/>
    <p:sldId id="334" r:id="rId67"/>
    <p:sldId id="331" r:id="rId68"/>
    <p:sldId id="309" r:id="rId69"/>
    <p:sldId id="310" r:id="rId70"/>
    <p:sldId id="311" r:id="rId71"/>
    <p:sldId id="312" r:id="rId72"/>
    <p:sldId id="323" r:id="rId73"/>
    <p:sldId id="313" r:id="rId7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7C20"/>
    <a:srgbClr val="008000"/>
    <a:srgbClr val="FF3300"/>
    <a:srgbClr val="CC3300"/>
    <a:srgbClr val="0000FF"/>
    <a:srgbClr val="99FF99"/>
    <a:srgbClr val="FFCC00"/>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7" autoAdjust="0"/>
    <p:restoredTop sz="94580"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1752600" y="990600"/>
            <a:ext cx="6400800" cy="2514600"/>
          </a:xfrm>
          <a:solidFill>
            <a:schemeClr val="bg1"/>
          </a:solidFill>
          <a:ln w="76200" cmpd="tri">
            <a:solidFill>
              <a:schemeClr val="folHlink"/>
            </a:solidFill>
          </a:ln>
        </p:spPr>
        <p:txBody>
          <a:bodyPr/>
          <a:lstStyle>
            <a:lvl1pPr>
              <a:defRPr/>
            </a:lvl1pPr>
          </a:lstStyle>
          <a:p>
            <a:r>
              <a:rPr lang="en-US"/>
              <a:t>Click to edit Master title style</a:t>
            </a:r>
          </a:p>
        </p:txBody>
      </p:sp>
      <p:sp>
        <p:nvSpPr>
          <p:cNvPr id="72707"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72708" name="Rectangle 4"/>
          <p:cNvSpPr>
            <a:spLocks noGrp="1" noChangeArrowheads="1"/>
          </p:cNvSpPr>
          <p:nvPr>
            <p:ph type="dt" sz="half" idx="2"/>
          </p:nvPr>
        </p:nvSpPr>
        <p:spPr>
          <a:xfrm>
            <a:off x="914400" y="6400800"/>
            <a:ext cx="1905000" cy="457200"/>
          </a:xfrm>
        </p:spPr>
        <p:txBody>
          <a:bodyPr/>
          <a:lstStyle>
            <a:lvl1pPr>
              <a:defRPr/>
            </a:lvl1pPr>
          </a:lstStyle>
          <a:p>
            <a:endParaRPr lang="en-US"/>
          </a:p>
        </p:txBody>
      </p:sp>
      <p:sp>
        <p:nvSpPr>
          <p:cNvPr id="72709"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72710" name="Rectangle 6"/>
          <p:cNvSpPr>
            <a:spLocks noGrp="1" noChangeArrowheads="1"/>
          </p:cNvSpPr>
          <p:nvPr>
            <p:ph type="sldNum" sz="quarter" idx="4"/>
          </p:nvPr>
        </p:nvSpPr>
        <p:spPr/>
        <p:txBody>
          <a:bodyPr/>
          <a:lstStyle>
            <a:lvl1pPr>
              <a:defRPr/>
            </a:lvl1pPr>
          </a:lstStyle>
          <a:p>
            <a:fld id="{7699C199-AA20-45BF-A46C-CE3358BF36AF}" type="slidenum">
              <a:rPr lang="en-US"/>
              <a:pPr/>
              <a:t>‹#›</a:t>
            </a:fld>
            <a:endParaRPr lang="en-US"/>
          </a:p>
        </p:txBody>
      </p:sp>
      <p:grpSp>
        <p:nvGrpSpPr>
          <p:cNvPr id="72711" name="Group 7"/>
          <p:cNvGrpSpPr>
            <a:grpSpLocks/>
          </p:cNvGrpSpPr>
          <p:nvPr/>
        </p:nvGrpSpPr>
        <p:grpSpPr bwMode="auto">
          <a:xfrm>
            <a:off x="0" y="0"/>
            <a:ext cx="6362700" cy="6858000"/>
            <a:chOff x="0" y="0"/>
            <a:chExt cx="4008" cy="4320"/>
          </a:xfrm>
        </p:grpSpPr>
        <p:pic>
          <p:nvPicPr>
            <p:cNvPr id="72712" name="Picture 8" descr="Expbanna"/>
            <p:cNvPicPr>
              <a:picLocks noChangeAspect="1" noChangeArrowheads="1"/>
            </p:cNvPicPr>
            <p:nvPr/>
          </p:nvPicPr>
          <p:blipFill>
            <a:blip r:embed="rId2"/>
            <a:srcRect/>
            <a:stretch>
              <a:fillRect/>
            </a:stretch>
          </p:blipFill>
          <p:spPr bwMode="invGray">
            <a:xfrm>
              <a:off x="0" y="0"/>
              <a:ext cx="432" cy="4320"/>
            </a:xfrm>
            <a:prstGeom prst="rect">
              <a:avLst/>
            </a:prstGeom>
            <a:noFill/>
          </p:spPr>
        </p:pic>
        <p:pic>
          <p:nvPicPr>
            <p:cNvPr id="72713" name="Picture 9" descr="EXPHORSA"/>
            <p:cNvPicPr>
              <a:picLocks noChangeAspect="1" noChangeArrowheads="1"/>
            </p:cNvPicPr>
            <p:nvPr/>
          </p:nvPicPr>
          <p:blipFill>
            <a:blip r:embed="rId3"/>
            <a:srcRect/>
            <a:stretch>
              <a:fillRect/>
            </a:stretch>
          </p:blipFill>
          <p:spPr bwMode="auto">
            <a:xfrm>
              <a:off x="2208" y="3600"/>
              <a:ext cx="1800" cy="60"/>
            </a:xfrm>
            <a:prstGeom prst="rect">
              <a:avLst/>
            </a:prstGeom>
            <a:noFill/>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D4D707-E45B-4990-A878-C7337D9A29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F8E29E-EDA7-4147-A77F-4EA4CC812C9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400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4008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10400" y="6400800"/>
            <a:ext cx="1905000" cy="457200"/>
          </a:xfrm>
        </p:spPr>
        <p:txBody>
          <a:bodyPr/>
          <a:lstStyle>
            <a:lvl1pPr>
              <a:defRPr/>
            </a:lvl1pPr>
          </a:lstStyle>
          <a:p>
            <a:fld id="{B6E58D6E-2596-4D74-8C98-950ABC7391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C036FC-703E-4443-A650-A68596B2984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E2C2DC-AEE8-4F02-8BF5-9B53C750149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D4C1FC-A901-4BB3-B221-BFF0DB252E0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91F9DBD-8A62-4370-B8F3-353E694663A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CB9354B-A8DE-4822-83FC-7FB8CA45223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8D3D1F-929E-45BF-BEF0-A6A9E5DE8A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CECF3F-2BFC-47ED-837E-86060036F01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5447AF-D529-4CCF-B083-FC9C5A7B11D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71682" name="Group 2"/>
          <p:cNvGrpSpPr>
            <a:grpSpLocks/>
          </p:cNvGrpSpPr>
          <p:nvPr/>
        </p:nvGrpSpPr>
        <p:grpSpPr bwMode="auto">
          <a:xfrm>
            <a:off x="0" y="0"/>
            <a:ext cx="8915400" cy="6858000"/>
            <a:chOff x="0" y="0"/>
            <a:chExt cx="5616" cy="4320"/>
          </a:xfrm>
        </p:grpSpPr>
        <p:pic>
          <p:nvPicPr>
            <p:cNvPr id="71683" name="Picture 3" descr="Expbanna"/>
            <p:cNvPicPr>
              <a:picLocks noChangeAspect="1" noChangeArrowheads="1"/>
            </p:cNvPicPr>
            <p:nvPr/>
          </p:nvPicPr>
          <p:blipFill>
            <a:blip r:embed="rId15"/>
            <a:srcRect/>
            <a:stretch>
              <a:fillRect/>
            </a:stretch>
          </p:blipFill>
          <p:spPr bwMode="invGray">
            <a:xfrm>
              <a:off x="0" y="0"/>
              <a:ext cx="432" cy="4320"/>
            </a:xfrm>
            <a:prstGeom prst="rect">
              <a:avLst/>
            </a:prstGeom>
            <a:noFill/>
          </p:spPr>
        </p:pic>
        <p:sp>
          <p:nvSpPr>
            <p:cNvPr id="71684" name="Rectangle 4"/>
            <p:cNvSpPr>
              <a:spLocks noChangeArrowheads="1"/>
            </p:cNvSpPr>
            <p:nvPr/>
          </p:nvSpPr>
          <p:spPr bwMode="grayWhite">
            <a:xfrm>
              <a:off x="576" y="144"/>
              <a:ext cx="5040" cy="3888"/>
            </a:xfrm>
            <a:prstGeom prst="rect">
              <a:avLst/>
            </a:prstGeom>
            <a:solidFill>
              <a:schemeClr val="bg1"/>
            </a:solidFill>
            <a:ln w="76200" cmpd="tri">
              <a:solidFill>
                <a:schemeClr val="folHlink"/>
              </a:solidFill>
              <a:miter lim="800000"/>
              <a:headEnd/>
              <a:tailEnd/>
            </a:ln>
            <a:effectLst/>
          </p:spPr>
          <p:txBody>
            <a:bodyPr wrap="none" anchor="ctr"/>
            <a:lstStyle/>
            <a:p>
              <a:endParaRPr lang="en-US"/>
            </a:p>
          </p:txBody>
        </p:sp>
      </p:grpSp>
      <p:sp>
        <p:nvSpPr>
          <p:cNvPr id="71685" name="Rectangle 5"/>
          <p:cNvSpPr>
            <a:spLocks noGrp="1" noChangeArrowheads="1"/>
          </p:cNvSpPr>
          <p:nvPr>
            <p:ph type="title"/>
          </p:nvPr>
        </p:nvSpPr>
        <p:spPr bwMode="auto">
          <a:xfrm>
            <a:off x="1066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686" name="Rectangle 6"/>
          <p:cNvSpPr>
            <a:spLocks noGrp="1" noChangeArrowheads="1"/>
          </p:cNvSpPr>
          <p:nvPr>
            <p:ph type="body" idx="1"/>
          </p:nvPr>
        </p:nvSpPr>
        <p:spPr bwMode="auto">
          <a:xfrm>
            <a:off x="1066800" y="1752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687" name="Rectangle 7"/>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400">
                <a:solidFill>
                  <a:schemeClr val="bg2"/>
                </a:solidFill>
              </a:defRPr>
            </a:lvl1pPr>
          </a:lstStyle>
          <a:p>
            <a:endParaRPr lang="en-US"/>
          </a:p>
        </p:txBody>
      </p:sp>
      <p:sp>
        <p:nvSpPr>
          <p:cNvPr id="71688" name="Rectangle 8"/>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400">
                <a:solidFill>
                  <a:schemeClr val="bg2"/>
                </a:solidFill>
              </a:defRPr>
            </a:lvl1pPr>
          </a:lstStyle>
          <a:p>
            <a:endParaRPr lang="en-US"/>
          </a:p>
        </p:txBody>
      </p:sp>
      <p:sp>
        <p:nvSpPr>
          <p:cNvPr id="71689" name="Rectangle 9"/>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400">
                <a:solidFill>
                  <a:schemeClr val="bg2"/>
                </a:solidFill>
              </a:defRPr>
            </a:lvl1pPr>
          </a:lstStyle>
          <a:p>
            <a:fld id="{8BF6762C-53B9-4D9C-9E6C-A48187B44DF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eaLnBrk="0" fontAlgn="base" hangingPunct="0">
        <a:spcBef>
          <a:spcPct val="0"/>
        </a:spcBef>
        <a:spcAft>
          <a:spcPct val="0"/>
        </a:spcAft>
        <a:defRPr sz="4400" i="1">
          <a:solidFill>
            <a:schemeClr val="tx2"/>
          </a:solidFill>
          <a:latin typeface="Times New Roman" pitchFamily="18" charset="0"/>
        </a:defRPr>
      </a:lvl6pPr>
      <a:lvl7pPr marL="914400" algn="l" rtl="0" eaLnBrk="0" fontAlgn="base" hangingPunct="0">
        <a:spcBef>
          <a:spcPct val="0"/>
        </a:spcBef>
        <a:spcAft>
          <a:spcPct val="0"/>
        </a:spcAft>
        <a:defRPr sz="4400" i="1">
          <a:solidFill>
            <a:schemeClr val="tx2"/>
          </a:solidFill>
          <a:latin typeface="Times New Roman" pitchFamily="18" charset="0"/>
        </a:defRPr>
      </a:lvl7pPr>
      <a:lvl8pPr marL="1371600" algn="l" rtl="0" eaLnBrk="0" fontAlgn="base" hangingPunct="0">
        <a:spcBef>
          <a:spcPct val="0"/>
        </a:spcBef>
        <a:spcAft>
          <a:spcPct val="0"/>
        </a:spcAft>
        <a:defRPr sz="4400" i="1">
          <a:solidFill>
            <a:schemeClr val="tx2"/>
          </a:solidFill>
          <a:latin typeface="Times New Roman" pitchFamily="18" charset="0"/>
        </a:defRPr>
      </a:lvl8pPr>
      <a:lvl9pPr marL="1828800" algn="l"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52600" y="990600"/>
            <a:ext cx="6400800" cy="1979613"/>
          </a:xfrm>
          <a:ln/>
        </p:spPr>
        <p:txBody>
          <a:bodyPr/>
          <a:lstStyle/>
          <a:p>
            <a:r>
              <a:rPr lang="en-US" sz="3200" b="1"/>
              <a:t/>
            </a:r>
            <a:br>
              <a:rPr lang="en-US" sz="3200" b="1"/>
            </a:br>
            <a:r>
              <a:rPr lang="en-US" sz="3200" b="1">
                <a:solidFill>
                  <a:srgbClr val="660033"/>
                </a:solidFill>
              </a:rPr>
              <a:t>Homoeopathic Practitioners</a:t>
            </a:r>
            <a:r>
              <a:rPr lang="en-US" sz="3200">
                <a:solidFill>
                  <a:srgbClr val="660033"/>
                </a:solidFill>
              </a:rPr>
              <a:t> </a:t>
            </a:r>
            <a:br>
              <a:rPr lang="en-US" sz="3200">
                <a:solidFill>
                  <a:srgbClr val="660033"/>
                </a:solidFill>
              </a:rPr>
            </a:br>
            <a:r>
              <a:rPr lang="en-US" sz="3200" b="1">
                <a:solidFill>
                  <a:srgbClr val="660033"/>
                </a:solidFill>
              </a:rPr>
              <a:t>Professional Conduct, Etiquette and Code of Ethics</a:t>
            </a:r>
            <a:r>
              <a:rPr lang="en-US" sz="3200" u="sng">
                <a:solidFill>
                  <a:schemeClr val="tx1"/>
                </a:solidFill>
              </a:rPr>
              <a:t> </a:t>
            </a:r>
            <a:br>
              <a:rPr lang="en-US" sz="3200" u="sng">
                <a:solidFill>
                  <a:schemeClr val="tx1"/>
                </a:solidFill>
              </a:rPr>
            </a:br>
            <a:r>
              <a:rPr lang="en-US" sz="3200" u="sng">
                <a:solidFill>
                  <a:schemeClr val="tx1"/>
                </a:solidFill>
              </a:rPr>
              <a:t/>
            </a:r>
            <a:br>
              <a:rPr lang="en-US" sz="3200" u="sng">
                <a:solidFill>
                  <a:schemeClr val="tx1"/>
                </a:solidFill>
              </a:rPr>
            </a:br>
            <a:endParaRPr lang="en-US" sz="3200" u="sng">
              <a:solidFill>
                <a:schemeClr val="tx1"/>
              </a:solidFill>
            </a:endParaRPr>
          </a:p>
        </p:txBody>
      </p:sp>
      <p:sp>
        <p:nvSpPr>
          <p:cNvPr id="2051" name="Rectangle 3"/>
          <p:cNvSpPr>
            <a:spLocks noGrp="1" noChangeArrowheads="1"/>
          </p:cNvSpPr>
          <p:nvPr>
            <p:ph type="subTitle" idx="1"/>
          </p:nvPr>
        </p:nvSpPr>
        <p:spPr>
          <a:xfrm>
            <a:off x="1905000" y="3962400"/>
            <a:ext cx="5943600" cy="1752600"/>
          </a:xfrm>
          <a:solidFill>
            <a:schemeClr val="bg1"/>
          </a:solidFill>
          <a:ln>
            <a:solidFill>
              <a:srgbClr val="660033"/>
            </a:solidFill>
          </a:ln>
        </p:spPr>
        <p:txBody>
          <a:bodyPr/>
          <a:lstStyle/>
          <a:p>
            <a:pPr>
              <a:lnSpc>
                <a:spcPct val="90000"/>
              </a:lnSpc>
            </a:pPr>
            <a:r>
              <a:rPr lang="en-US" sz="2800"/>
              <a:t>Dr.Salini Chandran</a:t>
            </a:r>
          </a:p>
          <a:p>
            <a:pPr>
              <a:lnSpc>
                <a:spcPct val="90000"/>
              </a:lnSpc>
            </a:pPr>
            <a:r>
              <a:rPr lang="en-US" sz="2000"/>
              <a:t>BHMS;PGDMLS</a:t>
            </a:r>
          </a:p>
          <a:p>
            <a:pPr>
              <a:lnSpc>
                <a:spcPct val="90000"/>
              </a:lnSpc>
            </a:pPr>
            <a:r>
              <a:rPr lang="en-US" sz="2800"/>
              <a:t>Dept:of FM &amp;Toxicology</a:t>
            </a:r>
          </a:p>
          <a:p>
            <a:pPr>
              <a:lnSpc>
                <a:spcPct val="90000"/>
              </a:lnSpc>
            </a:pPr>
            <a:r>
              <a:rPr lang="en-US" sz="2400"/>
              <a:t>SKHMC;KULASEKHARAM</a:t>
            </a:r>
          </a:p>
          <a:p>
            <a:pPr>
              <a:lnSpc>
                <a:spcPct val="90000"/>
              </a:lnSpc>
            </a:pPr>
            <a:endParaRPr lang="en-US" sz="2400"/>
          </a:p>
          <a:p>
            <a:pPr>
              <a:lnSpc>
                <a:spcPct val="90000"/>
              </a:lnSpc>
            </a:pPr>
            <a:endParaRPr lang="en-US" sz="2400"/>
          </a:p>
          <a:p>
            <a:pPr>
              <a:lnSpc>
                <a:spcPct val="90000"/>
              </a:lnSpc>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81000"/>
            <a:ext cx="7772400" cy="914400"/>
          </a:xfrm>
        </p:spPr>
        <p:txBody>
          <a:bodyPr/>
          <a:lstStyle/>
          <a:p>
            <a:r>
              <a:rPr lang="en-US" sz="3600" b="1" u="sng"/>
              <a:t>GENERAL PRINCIPLES</a:t>
            </a:r>
            <a:r>
              <a:rPr lang="en-US"/>
              <a:t> </a:t>
            </a:r>
          </a:p>
        </p:txBody>
      </p:sp>
      <p:sp>
        <p:nvSpPr>
          <p:cNvPr id="12291" name="Rectangle 3"/>
          <p:cNvSpPr>
            <a:spLocks noGrp="1" noChangeArrowheads="1"/>
          </p:cNvSpPr>
          <p:nvPr>
            <p:ph type="body" idx="1"/>
          </p:nvPr>
        </p:nvSpPr>
        <p:spPr>
          <a:xfrm>
            <a:off x="1066800" y="1219200"/>
            <a:ext cx="7772400" cy="4648200"/>
          </a:xfrm>
        </p:spPr>
        <p:txBody>
          <a:bodyPr/>
          <a:lstStyle/>
          <a:p>
            <a:pPr>
              <a:lnSpc>
                <a:spcPct val="90000"/>
              </a:lnSpc>
              <a:buFontTx/>
              <a:buNone/>
            </a:pPr>
            <a:r>
              <a:rPr lang="en-US" u="sng"/>
              <a:t> 3. </a:t>
            </a:r>
            <a:r>
              <a:rPr lang="en-US" b="1" u="sng"/>
              <a:t>Character of Medical Practitioner</a:t>
            </a:r>
            <a:r>
              <a:rPr lang="en-US"/>
              <a:t> </a:t>
            </a:r>
          </a:p>
          <a:p>
            <a:pPr>
              <a:lnSpc>
                <a:spcPct val="90000"/>
              </a:lnSpc>
            </a:pPr>
            <a:r>
              <a:rPr lang="en-US"/>
              <a:t>The </a:t>
            </a:r>
            <a:r>
              <a:rPr lang="en-US" b="1">
                <a:solidFill>
                  <a:srgbClr val="CC3300"/>
                </a:solidFill>
              </a:rPr>
              <a:t>primary object</a:t>
            </a:r>
            <a:r>
              <a:rPr lang="en-US"/>
              <a:t> of the medical profession is to render</a:t>
            </a:r>
            <a:r>
              <a:rPr lang="en-US" b="1">
                <a:solidFill>
                  <a:srgbClr val="CC3300"/>
                </a:solidFill>
              </a:rPr>
              <a:t> service</a:t>
            </a:r>
            <a:r>
              <a:rPr lang="en-US"/>
              <a:t> to humanity with full respect for the dignity of man; </a:t>
            </a:r>
          </a:p>
          <a:p>
            <a:pPr>
              <a:lnSpc>
                <a:spcPct val="90000"/>
              </a:lnSpc>
            </a:pPr>
            <a:r>
              <a:rPr lang="en-US"/>
              <a:t>financial reward is a subordinate consideration.</a:t>
            </a:r>
          </a:p>
          <a:p>
            <a:pPr>
              <a:lnSpc>
                <a:spcPct val="90000"/>
              </a:lnSpc>
            </a:pPr>
            <a:r>
              <a:rPr lang="en-US"/>
              <a:t> </a:t>
            </a:r>
            <a:r>
              <a:rPr lang="en-US" b="1"/>
              <a:t>Whosoever chooses this profession assumes the obligation to conduct himself in accordance with its ideals.</a:t>
            </a:r>
          </a:p>
          <a:p>
            <a:pPr>
              <a:lnSpc>
                <a:spcPct val="90000"/>
              </a:lnSpc>
              <a:buFontTx/>
              <a:buNone/>
            </a:pP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strVal val="#ppt_w*0.70"/>
                                          </p:val>
                                        </p:tav>
                                        <p:tav tm="100000">
                                          <p:val>
                                            <p:strVal val="#ppt_w"/>
                                          </p:val>
                                        </p:tav>
                                      </p:tavLst>
                                    </p:anim>
                                    <p:anim calcmode="lin" valueType="num">
                                      <p:cBhvr>
                                        <p:cTn id="8" dur="1000" fill="hold"/>
                                        <p:tgtEl>
                                          <p:spTgt spid="12290"/>
                                        </p:tgtEl>
                                        <p:attrNameLst>
                                          <p:attrName>ppt_h</p:attrName>
                                        </p:attrNameLst>
                                      </p:cBhvr>
                                      <p:tavLst>
                                        <p:tav tm="0">
                                          <p:val>
                                            <p:strVal val="#ppt_h"/>
                                          </p:val>
                                        </p:tav>
                                        <p:tav tm="100000">
                                          <p:val>
                                            <p:strVal val="#ppt_h"/>
                                          </p:val>
                                        </p:tav>
                                      </p:tavLst>
                                    </p:anim>
                                    <p:animEffect transition="in" filter="fade">
                                      <p:cBhvr>
                                        <p:cTn id="9" dur="10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12290"/>
                                        </p:tgtEl>
                                        <p:attrNameLst>
                                          <p:attrName>ppt_x</p:attrName>
                                        </p:attrNameLst>
                                      </p:cBhvr>
                                      <p:tavLst>
                                        <p:tav tm="0">
                                          <p:val>
                                            <p:strVal val="ppt_x"/>
                                          </p:val>
                                        </p:tav>
                                        <p:tav tm="100000">
                                          <p:val>
                                            <p:strVal val="ppt_x"/>
                                          </p:val>
                                        </p:tav>
                                      </p:tavLst>
                                    </p:anim>
                                    <p:anim calcmode="lin" valueType="num">
                                      <p:cBhvr additive="base">
                                        <p:cTn id="14" dur="500"/>
                                        <p:tgtEl>
                                          <p:spTgt spid="12290"/>
                                        </p:tgtEl>
                                        <p:attrNameLst>
                                          <p:attrName>ppt_y</p:attrName>
                                        </p:attrNameLst>
                                      </p:cBhvr>
                                      <p:tavLst>
                                        <p:tav tm="0">
                                          <p:val>
                                            <p:strVal val="ppt_y"/>
                                          </p:val>
                                        </p:tav>
                                        <p:tav tm="100000">
                                          <p:val>
                                            <p:strVal val="1+ppt_h/2"/>
                                          </p:val>
                                        </p:tav>
                                      </p:tavLst>
                                    </p:anim>
                                    <p:set>
                                      <p:cBhvr>
                                        <p:cTn id="15" dur="1" fill="hold">
                                          <p:stCondLst>
                                            <p:cond delay="499"/>
                                          </p:stCondLst>
                                        </p:cTn>
                                        <p:tgtEl>
                                          <p:spTgt spid="1229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12291">
                                            <p:txEl>
                                              <p:pRg st="0" end="0"/>
                                            </p:txEl>
                                          </p:spTgt>
                                        </p:tgtEl>
                                        <p:attrNameLst>
                                          <p:attrName>style.visibility</p:attrName>
                                        </p:attrNameLst>
                                      </p:cBhvr>
                                      <p:to>
                                        <p:strVal val="visible"/>
                                      </p:to>
                                    </p:set>
                                    <p:anim calcmode="lin" valueType="num">
                                      <p:cBhvr>
                                        <p:cTn id="20" dur="10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21" dur="10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1229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nodeType="clickEffect">
                                  <p:stCondLst>
                                    <p:cond delay="0"/>
                                  </p:stCondLst>
                                  <p:childTnLst>
                                    <p:anim calcmode="lin" valueType="num">
                                      <p:cBhvr additive="base">
                                        <p:cTn id="26" dur="500"/>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27" dur="500"/>
                                        <p:tgtEl>
                                          <p:spTgt spid="12291">
                                            <p:txEl>
                                              <p:pRg st="0" end="0"/>
                                            </p:txEl>
                                          </p:spTgt>
                                        </p:tgtEl>
                                        <p:attrNameLst>
                                          <p:attrName>ppt_y</p:attrName>
                                        </p:attrNameLst>
                                      </p:cBhvr>
                                      <p:tavLst>
                                        <p:tav tm="0">
                                          <p:val>
                                            <p:strVal val="ppt_y"/>
                                          </p:val>
                                        </p:tav>
                                        <p:tav tm="100000">
                                          <p:val>
                                            <p:strVal val="1+ppt_h/2"/>
                                          </p:val>
                                        </p:tav>
                                      </p:tavLst>
                                    </p:anim>
                                    <p:set>
                                      <p:cBhvr>
                                        <p:cTn id="28" dur="1" fill="hold">
                                          <p:stCondLst>
                                            <p:cond delay="499"/>
                                          </p:stCondLst>
                                        </p:cTn>
                                        <p:tgtEl>
                                          <p:spTgt spid="12291">
                                            <p:txEl>
                                              <p:pRg st="0" end="0"/>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12291">
                                            <p:txEl>
                                              <p:pRg st="1" end="1"/>
                                            </p:txEl>
                                          </p:spTgt>
                                        </p:tgtEl>
                                        <p:attrNameLst>
                                          <p:attrName>style.visibility</p:attrName>
                                        </p:attrNameLst>
                                      </p:cBhvr>
                                      <p:to>
                                        <p:strVal val="visible"/>
                                      </p:to>
                                    </p:set>
                                    <p:anim calcmode="lin" valueType="num">
                                      <p:cBhvr>
                                        <p:cTn id="33"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34"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35" dur="1000"/>
                                        <p:tgtEl>
                                          <p:spTgt spid="12291">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nodeType="clickEffect">
                                  <p:stCondLst>
                                    <p:cond delay="0"/>
                                  </p:stCondLst>
                                  <p:childTnLst>
                                    <p:anim calcmode="lin" valueType="num">
                                      <p:cBhvr additive="base">
                                        <p:cTn id="39" dur="500"/>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40" dur="500"/>
                                        <p:tgtEl>
                                          <p:spTgt spid="12291">
                                            <p:txEl>
                                              <p:pRg st="1" end="1"/>
                                            </p:txEl>
                                          </p:spTgt>
                                        </p:tgtEl>
                                        <p:attrNameLst>
                                          <p:attrName>ppt_y</p:attrName>
                                        </p:attrNameLst>
                                      </p:cBhvr>
                                      <p:tavLst>
                                        <p:tav tm="0">
                                          <p:val>
                                            <p:strVal val="ppt_y"/>
                                          </p:val>
                                        </p:tav>
                                        <p:tav tm="100000">
                                          <p:val>
                                            <p:strVal val="1+ppt_h/2"/>
                                          </p:val>
                                        </p:tav>
                                      </p:tavLst>
                                    </p:anim>
                                    <p:set>
                                      <p:cBhvr>
                                        <p:cTn id="41" dur="1" fill="hold">
                                          <p:stCondLst>
                                            <p:cond delay="499"/>
                                          </p:stCondLst>
                                        </p:cTn>
                                        <p:tgtEl>
                                          <p:spTgt spid="12291">
                                            <p:txEl>
                                              <p:pRg st="1" end="1"/>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12291">
                                            <p:txEl>
                                              <p:pRg st="2" end="2"/>
                                            </p:txEl>
                                          </p:spTgt>
                                        </p:tgtEl>
                                        <p:attrNameLst>
                                          <p:attrName>style.visibility</p:attrName>
                                        </p:attrNameLst>
                                      </p:cBhvr>
                                      <p:to>
                                        <p:strVal val="visible"/>
                                      </p:to>
                                    </p:set>
                                    <p:anim calcmode="lin" valueType="num">
                                      <p:cBhvr>
                                        <p:cTn id="46"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47"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48" dur="1000"/>
                                        <p:tgtEl>
                                          <p:spTgt spid="12291">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nodeType="clickEffect">
                                  <p:stCondLst>
                                    <p:cond delay="0"/>
                                  </p:stCondLst>
                                  <p:childTnLst>
                                    <p:anim calcmode="lin" valueType="num">
                                      <p:cBhvr additive="base">
                                        <p:cTn id="52" dur="500"/>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53" dur="500"/>
                                        <p:tgtEl>
                                          <p:spTgt spid="12291">
                                            <p:txEl>
                                              <p:pRg st="2" end="2"/>
                                            </p:txEl>
                                          </p:spTgt>
                                        </p:tgtEl>
                                        <p:attrNameLst>
                                          <p:attrName>ppt_y</p:attrName>
                                        </p:attrNameLst>
                                      </p:cBhvr>
                                      <p:tavLst>
                                        <p:tav tm="0">
                                          <p:val>
                                            <p:strVal val="ppt_y"/>
                                          </p:val>
                                        </p:tav>
                                        <p:tav tm="100000">
                                          <p:val>
                                            <p:strVal val="1+ppt_h/2"/>
                                          </p:val>
                                        </p:tav>
                                      </p:tavLst>
                                    </p:anim>
                                    <p:set>
                                      <p:cBhvr>
                                        <p:cTn id="54" dur="1" fill="hold">
                                          <p:stCondLst>
                                            <p:cond delay="499"/>
                                          </p:stCondLst>
                                        </p:cTn>
                                        <p:tgtEl>
                                          <p:spTgt spid="12291">
                                            <p:txEl>
                                              <p:pRg st="2" end="2"/>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nodeType="clickEffect">
                                  <p:stCondLst>
                                    <p:cond delay="0"/>
                                  </p:stCondLst>
                                  <p:childTnLst>
                                    <p:set>
                                      <p:cBhvr>
                                        <p:cTn id="58" dur="1" fill="hold">
                                          <p:stCondLst>
                                            <p:cond delay="0"/>
                                          </p:stCondLst>
                                        </p:cTn>
                                        <p:tgtEl>
                                          <p:spTgt spid="12291">
                                            <p:txEl>
                                              <p:pRg st="3" end="3"/>
                                            </p:txEl>
                                          </p:spTgt>
                                        </p:tgtEl>
                                        <p:attrNameLst>
                                          <p:attrName>style.visibility</p:attrName>
                                        </p:attrNameLst>
                                      </p:cBhvr>
                                      <p:to>
                                        <p:strVal val="visible"/>
                                      </p:to>
                                    </p:set>
                                    <p:anim calcmode="lin" valueType="num">
                                      <p:cBhvr>
                                        <p:cTn id="59" dur="1000" fill="hold"/>
                                        <p:tgtEl>
                                          <p:spTgt spid="12291">
                                            <p:txEl>
                                              <p:pRg st="3" end="3"/>
                                            </p:txEl>
                                          </p:spTgt>
                                        </p:tgtEl>
                                        <p:attrNameLst>
                                          <p:attrName>ppt_w</p:attrName>
                                        </p:attrNameLst>
                                      </p:cBhvr>
                                      <p:tavLst>
                                        <p:tav tm="0">
                                          <p:val>
                                            <p:strVal val="#ppt_w*0.70"/>
                                          </p:val>
                                        </p:tav>
                                        <p:tav tm="100000">
                                          <p:val>
                                            <p:strVal val="#ppt_w"/>
                                          </p:val>
                                        </p:tav>
                                      </p:tavLst>
                                    </p:anim>
                                    <p:anim calcmode="lin" valueType="num">
                                      <p:cBhvr>
                                        <p:cTn id="60" dur="1000" fill="hold"/>
                                        <p:tgtEl>
                                          <p:spTgt spid="12291">
                                            <p:txEl>
                                              <p:pRg st="3" end="3"/>
                                            </p:txEl>
                                          </p:spTgt>
                                        </p:tgtEl>
                                        <p:attrNameLst>
                                          <p:attrName>ppt_h</p:attrName>
                                        </p:attrNameLst>
                                      </p:cBhvr>
                                      <p:tavLst>
                                        <p:tav tm="0">
                                          <p:val>
                                            <p:strVal val="#ppt_h"/>
                                          </p:val>
                                        </p:tav>
                                        <p:tav tm="100000">
                                          <p:val>
                                            <p:strVal val="#ppt_h"/>
                                          </p:val>
                                        </p:tav>
                                      </p:tavLst>
                                    </p:anim>
                                    <p:animEffect transition="in" filter="fade">
                                      <p:cBhvr>
                                        <p:cTn id="61" dur="1000"/>
                                        <p:tgtEl>
                                          <p:spTgt spid="12291">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mph" presetSubtype="0" fill="hold" nodeType="clickEffect">
                                  <p:stCondLst>
                                    <p:cond delay="0"/>
                                  </p:stCondLst>
                                  <p:childTnLst>
                                    <p:animRot by="21600000">
                                      <p:cBhvr>
                                        <p:cTn id="65" dur="2000" fill="hold"/>
                                        <p:tgtEl>
                                          <p:spTgt spid="12291">
                                            <p:txEl>
                                              <p:pRg st="3" end="3"/>
                                            </p:txEl>
                                          </p:spTgt>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0" presetClass="path" presetSubtype="0" accel="50000" decel="50000" fill="hold" nodeType="clickEffect">
                                  <p:stCondLst>
                                    <p:cond delay="0"/>
                                  </p:stCondLst>
                                  <p:childTnLst>
                                    <p:animMotion origin="layout" path="M 0.0 0.0 L 0.0 -0.18867 " pathEditMode="relative" ptsTypes="AA">
                                      <p:cBhvr>
                                        <p:cTn id="69" dur="2000" fill="hold"/>
                                        <p:tgtEl>
                                          <p:spTgt spid="12291">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381000"/>
            <a:ext cx="7772400" cy="228600"/>
          </a:xfrm>
        </p:spPr>
        <p:txBody>
          <a:bodyPr/>
          <a:lstStyle/>
          <a:p>
            <a:endParaRPr lang="en-US" sz="4000"/>
          </a:p>
        </p:txBody>
      </p:sp>
      <p:sp>
        <p:nvSpPr>
          <p:cNvPr id="13315" name="Rectangle 3"/>
          <p:cNvSpPr>
            <a:spLocks noGrp="1" noChangeArrowheads="1"/>
          </p:cNvSpPr>
          <p:nvPr>
            <p:ph type="body" idx="1"/>
          </p:nvPr>
        </p:nvSpPr>
        <p:spPr>
          <a:xfrm>
            <a:off x="1066800" y="838200"/>
            <a:ext cx="7772400" cy="5029200"/>
          </a:xfrm>
        </p:spPr>
        <p:txBody>
          <a:bodyPr/>
          <a:lstStyle/>
          <a:p>
            <a:r>
              <a:rPr lang="en-US"/>
              <a:t>A practitioner of Homoeopathy shall be an upright man, instructed in </a:t>
            </a:r>
            <a:r>
              <a:rPr lang="en-US">
                <a:solidFill>
                  <a:srgbClr val="CC3300"/>
                </a:solidFill>
              </a:rPr>
              <a:t>the art of healing</a:t>
            </a:r>
            <a:r>
              <a:rPr lang="en-US"/>
              <a:t>.</a:t>
            </a:r>
          </a:p>
          <a:p>
            <a:r>
              <a:rPr lang="en-US"/>
              <a:t>He shall keep himself </a:t>
            </a:r>
            <a:r>
              <a:rPr lang="en-US">
                <a:solidFill>
                  <a:srgbClr val="CC3300"/>
                </a:solidFill>
              </a:rPr>
              <a:t>pure</a:t>
            </a:r>
            <a:r>
              <a:rPr lang="en-US"/>
              <a:t> in character and </a:t>
            </a:r>
            <a:r>
              <a:rPr lang="en-US" b="1">
                <a:solidFill>
                  <a:srgbClr val="CC3300"/>
                </a:solidFill>
              </a:rPr>
              <a:t>be diligent in caring for the sick.</a:t>
            </a:r>
            <a:r>
              <a:rPr lang="en-US"/>
              <a:t> </a:t>
            </a:r>
          </a:p>
          <a:p>
            <a:r>
              <a:rPr lang="en-US"/>
              <a:t>He shall be modest, sober, patient and prompt and do his duty without anxiety, and shall be pious and conduct himself with propriety in his profession and in all the actions of his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3000" fill="hold"/>
                                        <p:tgtEl>
                                          <p:spTgt spid="13315">
                                            <p:txEl>
                                              <p:pRg st="0" end="0"/>
                                            </p:txEl>
                                          </p:spTgt>
                                        </p:tgtEl>
                                        <p:attrNameLst>
                                          <p:attrName>ppt_w</p:attrName>
                                        </p:attrNameLst>
                                      </p:cBhvr>
                                      <p:tavLst>
                                        <p:tav tm="0">
                                          <p:val>
                                            <p:strVal val="#ppt_w*0.70"/>
                                          </p:val>
                                        </p:tav>
                                        <p:tav tm="100000">
                                          <p:val>
                                            <p:strVal val="#ppt_w"/>
                                          </p:val>
                                        </p:tav>
                                      </p:tavLst>
                                    </p:anim>
                                    <p:anim calcmode="lin" valueType="num">
                                      <p:cBhvr>
                                        <p:cTn id="8" dur="3000" fill="hold"/>
                                        <p:tgtEl>
                                          <p:spTgt spid="13315">
                                            <p:txEl>
                                              <p:pRg st="0" end="0"/>
                                            </p:txEl>
                                          </p:spTgt>
                                        </p:tgtEl>
                                        <p:attrNameLst>
                                          <p:attrName>ppt_h</p:attrName>
                                        </p:attrNameLst>
                                      </p:cBhvr>
                                      <p:tavLst>
                                        <p:tav tm="0">
                                          <p:val>
                                            <p:strVal val="#ppt_h"/>
                                          </p:val>
                                        </p:tav>
                                        <p:tav tm="100000">
                                          <p:val>
                                            <p:strVal val="#ppt_h"/>
                                          </p:val>
                                        </p:tav>
                                      </p:tavLst>
                                    </p:anim>
                                    <p:animEffect transition="in" filter="fade">
                                      <p:cBhvr>
                                        <p:cTn id="9" dur="3000"/>
                                        <p:tgtEl>
                                          <p:spTgt spid="133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 calcmode="lin" valueType="num">
                                      <p:cBhvr>
                                        <p:cTn id="14" dur="2000" fill="hold"/>
                                        <p:tgtEl>
                                          <p:spTgt spid="13315">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13315">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133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 calcmode="lin" valueType="num">
                                      <p:cBhvr>
                                        <p:cTn id="21" dur="2000" fill="hold"/>
                                        <p:tgtEl>
                                          <p:spTgt spid="13315">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381000"/>
            <a:ext cx="7772400" cy="1752600"/>
          </a:xfrm>
        </p:spPr>
        <p:txBody>
          <a:bodyPr/>
          <a:lstStyle/>
          <a:p>
            <a:r>
              <a:rPr lang="en-US" sz="3600" u="sng"/>
              <a:t>4. </a:t>
            </a:r>
            <a:r>
              <a:rPr lang="en-US" sz="3600" b="1" u="sng"/>
              <a:t>Standards of Character and Morals</a:t>
            </a:r>
            <a:r>
              <a:rPr lang="en-US" sz="4000"/>
              <a:t> </a:t>
            </a:r>
          </a:p>
        </p:txBody>
      </p:sp>
      <p:pic>
        <p:nvPicPr>
          <p:cNvPr id="14341" name="Picture 5" descr="a8"/>
          <p:cNvPicPr>
            <a:picLocks noChangeAspect="1" noChangeArrowheads="1" noCrop="1"/>
          </p:cNvPicPr>
          <p:nvPr>
            <p:ph idx="1"/>
          </p:nvPr>
        </p:nvPicPr>
        <p:blipFill>
          <a:blip r:embed="rId2"/>
          <a:srcRect/>
          <a:stretch>
            <a:fillRect/>
          </a:stretch>
        </p:blipFill>
        <p:spPr>
          <a:xfrm>
            <a:off x="1066800" y="1981200"/>
            <a:ext cx="7696200" cy="36576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Effect transition="in" filter="fade">
                                      <p:cBhvr>
                                        <p:cTn id="9" dur="500"/>
                                        <p:tgtEl>
                                          <p:spTgt spid="14338"/>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additive="base">
                                        <p:cTn id="13" dur="500" fill="hold"/>
                                        <p:tgtEl>
                                          <p:spTgt spid="14341"/>
                                        </p:tgtEl>
                                        <p:attrNameLst>
                                          <p:attrName>ppt_x</p:attrName>
                                        </p:attrNameLst>
                                      </p:cBhvr>
                                      <p:tavLst>
                                        <p:tav tm="0">
                                          <p:val>
                                            <p:strVal val="#ppt_x"/>
                                          </p:val>
                                        </p:tav>
                                        <p:tav tm="100000">
                                          <p:val>
                                            <p:strVal val="#ppt_x"/>
                                          </p:val>
                                        </p:tav>
                                      </p:tavLst>
                                    </p:anim>
                                    <p:anim calcmode="lin" valueType="num">
                                      <p:cBhvr additive="base">
                                        <p:cTn id="14"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066800" y="381000"/>
            <a:ext cx="7772400" cy="76200"/>
          </a:xfrm>
        </p:spPr>
        <p:txBody>
          <a:bodyPr/>
          <a:lstStyle/>
          <a:p>
            <a:endParaRPr lang="en-US" sz="4000"/>
          </a:p>
        </p:txBody>
      </p:sp>
      <p:sp>
        <p:nvSpPr>
          <p:cNvPr id="76803" name="Rectangle 3"/>
          <p:cNvSpPr>
            <a:spLocks noGrp="1" noChangeArrowheads="1"/>
          </p:cNvSpPr>
          <p:nvPr>
            <p:ph type="body" idx="1"/>
          </p:nvPr>
        </p:nvSpPr>
        <p:spPr>
          <a:xfrm>
            <a:off x="1066800" y="533400"/>
            <a:ext cx="7772400" cy="5334000"/>
          </a:xfrm>
        </p:spPr>
        <p:txBody>
          <a:bodyPr/>
          <a:lstStyle/>
          <a:p>
            <a:r>
              <a:rPr lang="en-US"/>
              <a:t>The medical profession expects from its members </a:t>
            </a:r>
            <a:r>
              <a:rPr lang="en-US" b="1" u="sng">
                <a:solidFill>
                  <a:srgbClr val="CC3300"/>
                </a:solidFill>
              </a:rPr>
              <a:t>the highest level of character and morals,</a:t>
            </a:r>
            <a:r>
              <a:rPr lang="en-US"/>
              <a:t> and every practitioner of Homoeopathy owes to the profession and to the public alike a duty to attain such a level.</a:t>
            </a:r>
          </a:p>
          <a:p>
            <a:r>
              <a:rPr lang="en-US"/>
              <a:t> It shall be incumbent on a practitioner of Homoeopathy to be temperate in all matters, for the practice of medicine requires unremitting exercise of a clear and vigorous mind. </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p:cTn id="7" dur="1000" fill="hold"/>
                                        <p:tgtEl>
                                          <p:spTgt spid="768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68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68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6803">
                                            <p:txEl>
                                              <p:pRg st="1" end="1"/>
                                            </p:txEl>
                                          </p:spTgt>
                                        </p:tgtEl>
                                        <p:attrNameLst>
                                          <p:attrName>style.visibility</p:attrName>
                                        </p:attrNameLst>
                                      </p:cBhvr>
                                      <p:to>
                                        <p:strVal val="visible"/>
                                      </p:to>
                                    </p:set>
                                    <p:anim calcmode="lin" valueType="num">
                                      <p:cBhvr>
                                        <p:cTn id="14" dur="1000" fill="hold"/>
                                        <p:tgtEl>
                                          <p:spTgt spid="7680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680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flipV="1">
            <a:off x="1066800" y="304800"/>
            <a:ext cx="7772400" cy="76200"/>
          </a:xfrm>
        </p:spPr>
        <p:txBody>
          <a:bodyPr/>
          <a:lstStyle/>
          <a:p>
            <a:endParaRPr lang="en-US" sz="4000"/>
          </a:p>
        </p:txBody>
      </p:sp>
      <p:sp>
        <p:nvSpPr>
          <p:cNvPr id="81923" name="Rectangle 3"/>
          <p:cNvSpPr>
            <a:spLocks noGrp="1" noChangeArrowheads="1"/>
          </p:cNvSpPr>
          <p:nvPr>
            <p:ph type="body" idx="1"/>
          </p:nvPr>
        </p:nvSpPr>
        <p:spPr>
          <a:xfrm>
            <a:off x="914400" y="381000"/>
            <a:ext cx="8077200" cy="5943600"/>
          </a:xfrm>
        </p:spPr>
        <p:txBody>
          <a:bodyPr/>
          <a:lstStyle/>
          <a:p>
            <a:r>
              <a:rPr lang="en-US" sz="3600"/>
              <a:t>A practitioner of Homoeopathy shall merit the confidence of patients entrusted to his care, rendering to each full measure of service and devotion.</a:t>
            </a:r>
          </a:p>
          <a:p>
            <a:r>
              <a:rPr lang="en-US" sz="3600"/>
              <a:t> The honoured ideals of the medical profession imply that the responsibilities of a practitioner of Homoeopathy extend </a:t>
            </a:r>
            <a:r>
              <a:rPr lang="en-US" sz="3600" b="1">
                <a:solidFill>
                  <a:srgbClr val="CC3300"/>
                </a:solidFill>
              </a:rPr>
              <a:t>not only to individuals but also to the entire society</a:t>
            </a:r>
            <a:r>
              <a:rPr lang="en-US" b="1">
                <a:solidFill>
                  <a:srgbClr val="CC3300"/>
                </a:solidFill>
              </a:rPr>
              <a:t>.</a:t>
            </a:r>
            <a:r>
              <a:rPr lang="en-US"/>
              <a:t> </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fade">
                                      <p:cBhvr>
                                        <p:cTn id="7" dur="500"/>
                                        <p:tgtEl>
                                          <p:spTgt spid="81923">
                                            <p:txEl>
                                              <p:pRg st="0" end="0"/>
                                            </p:txEl>
                                          </p:spTgt>
                                        </p:tgtEl>
                                      </p:cBhvr>
                                    </p:animEffect>
                                    <p:anim calcmode="lin" valueType="num">
                                      <p:cBhvr>
                                        <p:cTn id="8" dur="500" fill="hold"/>
                                        <p:tgtEl>
                                          <p:spTgt spid="81923">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819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81923">
                                            <p:txEl>
                                              <p:pRg st="1" end="1"/>
                                            </p:txEl>
                                          </p:spTgt>
                                        </p:tgtEl>
                                        <p:attrNameLst>
                                          <p:attrName>style.visibility</p:attrName>
                                        </p:attrNameLst>
                                      </p:cBhvr>
                                      <p:to>
                                        <p:strVal val="visible"/>
                                      </p:to>
                                    </p:set>
                                    <p:animEffect transition="in" filter="fade">
                                      <p:cBhvr>
                                        <p:cTn id="14" dur="500"/>
                                        <p:tgtEl>
                                          <p:spTgt spid="81923">
                                            <p:txEl>
                                              <p:pRg st="1" end="1"/>
                                            </p:txEl>
                                          </p:spTgt>
                                        </p:tgtEl>
                                      </p:cBhvr>
                                    </p:animEffect>
                                    <p:anim calcmode="lin" valueType="num">
                                      <p:cBhvr>
                                        <p:cTn id="15" dur="500" fill="hold"/>
                                        <p:tgtEl>
                                          <p:spTgt spid="81923">
                                            <p:txEl>
                                              <p:pRg st="1" end="1"/>
                                            </p:txEl>
                                          </p:spTgt>
                                        </p:tgtEl>
                                        <p:attrNameLst>
                                          <p:attrName>ppt_w</p:attrName>
                                        </p:attrNameLst>
                                      </p:cBhvr>
                                      <p:tavLst>
                                        <p:tav tm="0" fmla="#ppt_w*sin(2.5*pi*$)">
                                          <p:val>
                                            <p:fltVal val="0"/>
                                          </p:val>
                                        </p:tav>
                                        <p:tav tm="100000">
                                          <p:val>
                                            <p:fltVal val="1"/>
                                          </p:val>
                                        </p:tav>
                                      </p:tavLst>
                                    </p:anim>
                                    <p:anim calcmode="lin" valueType="num">
                                      <p:cBhvr>
                                        <p:cTn id="16" dur="500" fill="hold"/>
                                        <p:tgtEl>
                                          <p:spTgt spid="8192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381000"/>
            <a:ext cx="7772400" cy="1905000"/>
          </a:xfrm>
        </p:spPr>
        <p:txBody>
          <a:bodyPr/>
          <a:lstStyle/>
          <a:p>
            <a:pPr algn="ctr"/>
            <a:r>
              <a:rPr lang="en-US" u="sng"/>
              <a:t>6. </a:t>
            </a:r>
            <a:r>
              <a:rPr lang="en-US" b="1" u="sng"/>
              <a:t>Advertising</a:t>
            </a:r>
            <a:r>
              <a:rPr lang="en-US" sz="4000"/>
              <a:t> </a:t>
            </a:r>
          </a:p>
        </p:txBody>
      </p:sp>
      <p:pic>
        <p:nvPicPr>
          <p:cNvPr id="16389" name="Picture 5" descr="002104w[1]"/>
          <p:cNvPicPr>
            <a:picLocks noChangeAspect="1" noChangeArrowheads="1" noCrop="1"/>
          </p:cNvPicPr>
          <p:nvPr>
            <p:ph idx="1"/>
          </p:nvPr>
        </p:nvPicPr>
        <p:blipFill>
          <a:blip r:embed="rId2"/>
          <a:srcRect/>
          <a:stretch>
            <a:fillRect/>
          </a:stretch>
        </p:blipFill>
        <p:spPr>
          <a:xfrm>
            <a:off x="2819400" y="1981200"/>
            <a:ext cx="3733800" cy="46482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638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Rectangle 5"/>
          <p:cNvSpPr>
            <a:spLocks noGrp="1" noChangeArrowheads="1"/>
          </p:cNvSpPr>
          <p:nvPr>
            <p:ph type="title"/>
          </p:nvPr>
        </p:nvSpPr>
        <p:spPr>
          <a:xfrm flipV="1">
            <a:off x="1066800" y="304800"/>
            <a:ext cx="7772400" cy="76200"/>
          </a:xfrm>
        </p:spPr>
        <p:txBody>
          <a:bodyPr/>
          <a:lstStyle/>
          <a:p>
            <a:endParaRPr lang="en-US" sz="4000"/>
          </a:p>
        </p:txBody>
      </p:sp>
      <p:sp>
        <p:nvSpPr>
          <p:cNvPr id="84998" name="Rectangle 6"/>
          <p:cNvSpPr>
            <a:spLocks noGrp="1" noChangeArrowheads="1"/>
          </p:cNvSpPr>
          <p:nvPr>
            <p:ph type="body" idx="1"/>
          </p:nvPr>
        </p:nvSpPr>
        <p:spPr>
          <a:xfrm>
            <a:off x="914400" y="381000"/>
            <a:ext cx="7924800" cy="6096000"/>
          </a:xfrm>
        </p:spPr>
        <p:txBody>
          <a:bodyPr/>
          <a:lstStyle/>
          <a:p>
            <a:pPr lvl="1">
              <a:buFontTx/>
              <a:buNone/>
            </a:pPr>
            <a:r>
              <a:rPr lang="en-US" sz="3600"/>
              <a:t> (</a:t>
            </a:r>
            <a:r>
              <a:rPr lang="en-US" sz="4000"/>
              <a:t>1) </a:t>
            </a:r>
            <a:r>
              <a:rPr lang="en-US" sz="4000" b="1">
                <a:solidFill>
                  <a:srgbClr val="CC3300"/>
                </a:solidFill>
              </a:rPr>
              <a:t>Solicitation of patients directly or indirectly</a:t>
            </a:r>
            <a:r>
              <a:rPr lang="en-US" sz="4000"/>
              <a:t> by a practitioner of Homoeopathy either personally or by advertisement in the newspapers, by placards or by the distribution of circular, cards or handbills </a:t>
            </a:r>
            <a:r>
              <a:rPr lang="en-US" sz="4000">
                <a:solidFill>
                  <a:srgbClr val="CC3300"/>
                </a:solidFill>
              </a:rPr>
              <a:t>is unethical.</a:t>
            </a:r>
          </a:p>
          <a:p>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4998">
                                            <p:txEl>
                                              <p:pRg st="0" end="0"/>
                                            </p:txEl>
                                          </p:spTgt>
                                        </p:tgtEl>
                                        <p:attrNameLst>
                                          <p:attrName>style.visibility</p:attrName>
                                        </p:attrNameLst>
                                      </p:cBhvr>
                                      <p:to>
                                        <p:strVal val="visible"/>
                                      </p:to>
                                    </p:set>
                                    <p:animEffect transition="in" filter="wheel(4)">
                                      <p:cBhvr>
                                        <p:cTn id="7" dur="5000"/>
                                        <p:tgtEl>
                                          <p:spTgt spid="849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flipV="1">
            <a:off x="1066800" y="304800"/>
            <a:ext cx="7772400" cy="76200"/>
          </a:xfrm>
        </p:spPr>
        <p:txBody>
          <a:bodyPr/>
          <a:lstStyle/>
          <a:p>
            <a:endParaRPr lang="en-US" sz="4000"/>
          </a:p>
        </p:txBody>
      </p:sp>
      <p:sp>
        <p:nvSpPr>
          <p:cNvPr id="83971" name="Rectangle 3"/>
          <p:cNvSpPr>
            <a:spLocks noGrp="1" noChangeArrowheads="1"/>
          </p:cNvSpPr>
          <p:nvPr>
            <p:ph type="body" idx="1"/>
          </p:nvPr>
        </p:nvSpPr>
        <p:spPr>
          <a:xfrm>
            <a:off x="1066800" y="533400"/>
            <a:ext cx="7772400" cy="5334000"/>
          </a:xfrm>
        </p:spPr>
        <p:txBody>
          <a:bodyPr/>
          <a:lstStyle/>
          <a:p>
            <a:r>
              <a:rPr lang="en-US" sz="3600"/>
              <a:t>A practitioner of Homoeopathy </a:t>
            </a:r>
            <a:r>
              <a:rPr lang="en-US" sz="3600">
                <a:solidFill>
                  <a:srgbClr val="CC3300"/>
                </a:solidFill>
              </a:rPr>
              <a:t>shall not make use of, or permit others to make use of, him or his name</a:t>
            </a:r>
            <a:r>
              <a:rPr lang="en-US" sz="3600"/>
              <a:t> as a subject of any form or manner of advertising or publicity through lay channels which shall be of such a character as to invite attention to him or to his professional position or skill or as would ordinarily result in his self-aggrandisement</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b="1"/>
              <a:t>A practitioner of Homoeopathy is permitted formal announcement in press about the following matters, namely :</a:t>
            </a:r>
            <a:r>
              <a:rPr lang="en-US" sz="4000"/>
              <a:t> </a:t>
            </a:r>
          </a:p>
        </p:txBody>
      </p:sp>
      <p:sp>
        <p:nvSpPr>
          <p:cNvPr id="17411" name="Rectangle 3"/>
          <p:cNvSpPr>
            <a:spLocks noGrp="1" noChangeArrowheads="1"/>
          </p:cNvSpPr>
          <p:nvPr>
            <p:ph type="body" idx="1"/>
          </p:nvPr>
        </p:nvSpPr>
        <p:spPr>
          <a:xfrm>
            <a:off x="1371600" y="2133600"/>
            <a:ext cx="7467600" cy="3733800"/>
          </a:xfrm>
        </p:spPr>
        <p:txBody>
          <a:bodyPr/>
          <a:lstStyle/>
          <a:p>
            <a:r>
              <a:rPr lang="en-US"/>
              <a:t>(i) the starting of his practice;     </a:t>
            </a:r>
          </a:p>
          <a:p>
            <a:r>
              <a:rPr lang="en-US"/>
              <a:t>(ii) change of the type of practice;     </a:t>
            </a:r>
          </a:p>
          <a:p>
            <a:r>
              <a:rPr lang="en-US"/>
              <a:t>(iii) change of address;     </a:t>
            </a:r>
          </a:p>
          <a:p>
            <a:r>
              <a:rPr lang="en-US"/>
              <a:t>(iv) temporary absence from duty;     </a:t>
            </a:r>
          </a:p>
          <a:p>
            <a:r>
              <a:rPr lang="en-US"/>
              <a:t>(v) resumption of practice;     </a:t>
            </a:r>
          </a:p>
          <a:p>
            <a:r>
              <a:rPr lang="en-US"/>
              <a:t>(vi) succeeding to another's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411">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17411">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17411">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17411">
                                            <p:txEl>
                                              <p:pRg st="3" end="3"/>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17411">
                                            <p:txEl>
                                              <p:pRg st="4" end="4"/>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17411">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381000"/>
            <a:ext cx="7772400" cy="76200"/>
          </a:xfrm>
        </p:spPr>
        <p:txBody>
          <a:bodyPr/>
          <a:lstStyle/>
          <a:p>
            <a:endParaRPr lang="en-US" sz="4000"/>
          </a:p>
        </p:txBody>
      </p:sp>
      <p:sp>
        <p:nvSpPr>
          <p:cNvPr id="18435" name="Rectangle 3"/>
          <p:cNvSpPr>
            <a:spLocks noGrp="1" noChangeArrowheads="1"/>
          </p:cNvSpPr>
          <p:nvPr>
            <p:ph type="body" idx="1"/>
          </p:nvPr>
        </p:nvSpPr>
        <p:spPr>
          <a:xfrm>
            <a:off x="1066800" y="533400"/>
            <a:ext cx="7772400" cy="5715000"/>
          </a:xfrm>
        </p:spPr>
        <p:txBody>
          <a:bodyPr/>
          <a:lstStyle/>
          <a:p>
            <a:r>
              <a:rPr lang="en-US"/>
              <a:t>(2) He shall further </a:t>
            </a:r>
            <a:r>
              <a:rPr lang="en-US">
                <a:solidFill>
                  <a:srgbClr val="CC3300"/>
                </a:solidFill>
              </a:rPr>
              <a:t>not advertise himself directly or indirectly through price lists</a:t>
            </a:r>
            <a:r>
              <a:rPr lang="en-US"/>
              <a:t> or publicity materials of manufacturing firms or traders with whom he may be connected in any capacity, </a:t>
            </a:r>
            <a:r>
              <a:rPr lang="en-US">
                <a:solidFill>
                  <a:srgbClr val="CC3300"/>
                </a:solidFill>
              </a:rPr>
              <a:t>nor shall he publish cases, operations or letters of thanks from patients in non-professional newspapers or journals</a:t>
            </a:r>
            <a:r>
              <a:rPr lang="en-US"/>
              <a:t> provided it shall be</a:t>
            </a:r>
            <a:r>
              <a:rPr lang="en-US" b="1">
                <a:solidFill>
                  <a:srgbClr val="CC3300"/>
                </a:solidFill>
              </a:rPr>
              <a:t> permissible </a:t>
            </a:r>
            <a:r>
              <a:rPr lang="en-US"/>
              <a:t>for him to </a:t>
            </a:r>
            <a:r>
              <a:rPr lang="en-US" u="sng"/>
              <a:t>publish his name in connection with a prospectus or a director's or a technical expert's report.</a:t>
            </a:r>
            <a:r>
              <a:rPr lang="en-US"/>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381000"/>
            <a:ext cx="7772400" cy="838200"/>
          </a:xfrm>
        </p:spPr>
        <p:txBody>
          <a:bodyPr/>
          <a:lstStyle/>
          <a:p>
            <a:r>
              <a:rPr lang="en-US" sz="3600" b="1" u="sng"/>
              <a:t>Regulations</a:t>
            </a:r>
            <a:r>
              <a:rPr lang="en-US" sz="3600" u="sng"/>
              <a:t> </a:t>
            </a:r>
          </a:p>
        </p:txBody>
      </p:sp>
      <p:sp>
        <p:nvSpPr>
          <p:cNvPr id="7171" name="Rectangle 3"/>
          <p:cNvSpPr>
            <a:spLocks noGrp="1" noChangeArrowheads="1"/>
          </p:cNvSpPr>
          <p:nvPr>
            <p:ph type="body" idx="1"/>
          </p:nvPr>
        </p:nvSpPr>
        <p:spPr>
          <a:xfrm>
            <a:off x="1066800" y="1295400"/>
            <a:ext cx="7772400" cy="4572000"/>
          </a:xfrm>
        </p:spPr>
        <p:txBody>
          <a:bodyPr/>
          <a:lstStyle/>
          <a:p>
            <a:r>
              <a:rPr lang="en-US" sz="2800"/>
              <a:t>In exercise of the powers conferred by </a:t>
            </a:r>
            <a:r>
              <a:rPr lang="en-US" sz="2800">
                <a:solidFill>
                  <a:schemeClr val="accent2"/>
                </a:solidFill>
              </a:rPr>
              <a:t>clause (l) of section 33 read with section 24 of the Homoeopathy Central Council Act,</a:t>
            </a:r>
            <a:r>
              <a:rPr lang="en-US" sz="2800"/>
              <a:t> 1973 (59 of 1973), the Central Council of Homoeopathy, with the previous sanction of the Central Government, hereby makes the following regulations, namely :- </a:t>
            </a:r>
          </a:p>
          <a:p>
            <a:r>
              <a:rPr lang="en-US" sz="2800"/>
              <a:t>1. These regulations may be called the </a:t>
            </a:r>
            <a:r>
              <a:rPr lang="en-US" sz="2800" b="1"/>
              <a:t>Homoeopathic Practitioners (Professional Conduct, Etiquette and Code of Ethics) Regulations, 1982</a:t>
            </a:r>
          </a:p>
          <a:p>
            <a:pPr>
              <a:buFontTx/>
              <a:buNone/>
            </a:pPr>
            <a:endParaRPr lang="en-US"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381000"/>
            <a:ext cx="7772400" cy="685800"/>
          </a:xfrm>
        </p:spPr>
        <p:txBody>
          <a:bodyPr/>
          <a:lstStyle/>
          <a:p>
            <a:r>
              <a:rPr lang="en-US" sz="4000" u="sng"/>
              <a:t>7. </a:t>
            </a:r>
            <a:r>
              <a:rPr lang="en-US" sz="4000" b="1" u="sng"/>
              <a:t>Payment of Professional Service</a:t>
            </a:r>
            <a:r>
              <a:rPr lang="en-US" sz="4000"/>
              <a:t> </a:t>
            </a:r>
          </a:p>
        </p:txBody>
      </p:sp>
      <p:sp>
        <p:nvSpPr>
          <p:cNvPr id="19459" name="Rectangle 3"/>
          <p:cNvSpPr>
            <a:spLocks noGrp="1" noChangeArrowheads="1"/>
          </p:cNvSpPr>
          <p:nvPr>
            <p:ph type="body" idx="1"/>
          </p:nvPr>
        </p:nvSpPr>
        <p:spPr>
          <a:xfrm>
            <a:off x="1066800" y="1066800"/>
            <a:ext cx="7772400" cy="4800600"/>
          </a:xfrm>
        </p:spPr>
        <p:txBody>
          <a:bodyPr/>
          <a:lstStyle/>
          <a:p>
            <a:r>
              <a:rPr lang="en-US" sz="2800"/>
              <a:t>(1) A practitioner of Homoeopathy engaged in the practice of medicine shall limit the sources of his income to fees received from professional activities for services rendered to the patient. Remuneration received for such services shall be in the form and amount specifically announced to the patient at the time the service is rendered; in all other cases he shall deem it a point of honour to adhere to the compensation for professional services prevailing in the community in which he practices.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strVal val="#ppt_w*0.70"/>
                                          </p:val>
                                        </p:tav>
                                        <p:tav tm="100000">
                                          <p:val>
                                            <p:strVal val="#ppt_w"/>
                                          </p:val>
                                        </p:tav>
                                      </p:tavLst>
                                    </p:anim>
                                    <p:anim calcmode="lin" valueType="num">
                                      <p:cBhvr>
                                        <p:cTn id="8" dur="1000" fill="hold"/>
                                        <p:tgtEl>
                                          <p:spTgt spid="19458"/>
                                        </p:tgtEl>
                                        <p:attrNameLst>
                                          <p:attrName>ppt_h</p:attrName>
                                        </p:attrNameLst>
                                      </p:cBhvr>
                                      <p:tavLst>
                                        <p:tav tm="0">
                                          <p:val>
                                            <p:strVal val="#ppt_h"/>
                                          </p:val>
                                        </p:tav>
                                        <p:tav tm="100000">
                                          <p:val>
                                            <p:strVal val="#ppt_h"/>
                                          </p:val>
                                        </p:tav>
                                      </p:tavLst>
                                    </p:anim>
                                    <p:animEffect transition="in" filter="fade">
                                      <p:cBhvr>
                                        <p:cTn id="9" dur="1000"/>
                                        <p:tgtEl>
                                          <p:spTgt spid="1945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wheel(4)">
                                      <p:cBhvr>
                                        <p:cTn id="14" dur="2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381000"/>
            <a:ext cx="7772400" cy="76200"/>
          </a:xfrm>
        </p:spPr>
        <p:txBody>
          <a:bodyPr/>
          <a:lstStyle/>
          <a:p>
            <a:endParaRPr lang="en-US" sz="4000"/>
          </a:p>
        </p:txBody>
      </p:sp>
      <p:sp>
        <p:nvSpPr>
          <p:cNvPr id="31747" name="Rectangle 3"/>
          <p:cNvSpPr>
            <a:spLocks noGrp="1" noChangeArrowheads="1"/>
          </p:cNvSpPr>
          <p:nvPr>
            <p:ph type="body" idx="1"/>
          </p:nvPr>
        </p:nvSpPr>
        <p:spPr>
          <a:xfrm>
            <a:off x="1066800" y="533400"/>
            <a:ext cx="7772400" cy="5334000"/>
          </a:xfrm>
        </p:spPr>
        <p:txBody>
          <a:bodyPr/>
          <a:lstStyle/>
          <a:p>
            <a:endParaRPr lang="en-US"/>
          </a:p>
          <a:p>
            <a:r>
              <a:rPr lang="en-US"/>
              <a:t>(2) Fees are reducible at the discretion of the practitioner of Homoeopathy and he shall always recognise poverty as presenting valid claims for gratuitous services.</a:t>
            </a:r>
          </a:p>
          <a:p>
            <a:pPr>
              <a:buFontTx/>
              <a:buNone/>
            </a:pPr>
            <a:r>
              <a:rPr lang="en-US"/>
              <a:t>  </a:t>
            </a:r>
          </a:p>
          <a:p>
            <a:r>
              <a:rPr lang="en-US"/>
              <a:t> (3) It shall be </a:t>
            </a:r>
            <a:r>
              <a:rPr lang="en-US" b="1">
                <a:solidFill>
                  <a:srgbClr val="CC3300"/>
                </a:solidFill>
              </a:rPr>
              <a:t>unethical</a:t>
            </a:r>
            <a:r>
              <a:rPr lang="en-US"/>
              <a:t> to enter into a contract of "no cure no payment"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p:cTn id="7" dur="1000" fill="hold"/>
                                        <p:tgtEl>
                                          <p:spTgt spid="3174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174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174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nodeType="clickEffect">
                                  <p:stCondLst>
                                    <p:cond delay="0"/>
                                  </p:stCondLst>
                                  <p:childTnLst>
                                    <p:anim calcmode="lin" valueType="num">
                                      <p:cBhvr additive="base">
                                        <p:cTn id="13" dur="500"/>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p:tgtEl>
                                          <p:spTgt spid="31747">
                                            <p:txEl>
                                              <p:pRg st="1" end="1"/>
                                            </p:txEl>
                                          </p:spTgt>
                                        </p:tgtEl>
                                        <p:attrNameLst>
                                          <p:attrName>ppt_y</p:attrName>
                                        </p:attrNameLst>
                                      </p:cBhvr>
                                      <p:tavLst>
                                        <p:tav tm="0">
                                          <p:val>
                                            <p:strVal val="ppt_y"/>
                                          </p:val>
                                        </p:tav>
                                        <p:tav tm="100000">
                                          <p:val>
                                            <p:strVal val="1+ppt_h/2"/>
                                          </p:val>
                                        </p:tav>
                                      </p:tavLst>
                                    </p:anim>
                                    <p:set>
                                      <p:cBhvr>
                                        <p:cTn id="15" dur="1" fill="hold">
                                          <p:stCondLst>
                                            <p:cond delay="499"/>
                                          </p:stCondLst>
                                        </p:cTn>
                                        <p:tgtEl>
                                          <p:spTgt spid="31747">
                                            <p:txEl>
                                              <p:pRg st="1" end="1"/>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31747">
                                            <p:txEl>
                                              <p:pRg st="3" end="3"/>
                                            </p:txEl>
                                          </p:spTgt>
                                        </p:tgtEl>
                                        <p:attrNameLst>
                                          <p:attrName>style.visibility</p:attrName>
                                        </p:attrNameLst>
                                      </p:cBhvr>
                                      <p:to>
                                        <p:strVal val="visible"/>
                                      </p:to>
                                    </p:set>
                                    <p:anim calcmode="lin" valueType="num">
                                      <p:cBhvr>
                                        <p:cTn id="20" dur="1000" fill="hold"/>
                                        <p:tgtEl>
                                          <p:spTgt spid="31747">
                                            <p:txEl>
                                              <p:pRg st="3" end="3"/>
                                            </p:txEl>
                                          </p:spTgt>
                                        </p:tgtEl>
                                        <p:attrNameLst>
                                          <p:attrName>ppt_w</p:attrName>
                                        </p:attrNameLst>
                                      </p:cBhvr>
                                      <p:tavLst>
                                        <p:tav tm="0">
                                          <p:val>
                                            <p:strVal val="#ppt_w*0.70"/>
                                          </p:val>
                                        </p:tav>
                                        <p:tav tm="100000">
                                          <p:val>
                                            <p:strVal val="#ppt_w"/>
                                          </p:val>
                                        </p:tav>
                                      </p:tavLst>
                                    </p:anim>
                                    <p:anim calcmode="lin" valueType="num">
                                      <p:cBhvr>
                                        <p:cTn id="21" dur="1000" fill="hold"/>
                                        <p:tgtEl>
                                          <p:spTgt spid="31747">
                                            <p:txEl>
                                              <p:pRg st="3" end="3"/>
                                            </p:txEl>
                                          </p:spTgt>
                                        </p:tgtEl>
                                        <p:attrNameLst>
                                          <p:attrName>ppt_h</p:attrName>
                                        </p:attrNameLst>
                                      </p:cBhvr>
                                      <p:tavLst>
                                        <p:tav tm="0">
                                          <p:val>
                                            <p:strVal val="#ppt_h"/>
                                          </p:val>
                                        </p:tav>
                                        <p:tav tm="100000">
                                          <p:val>
                                            <p:strVal val="#ppt_h"/>
                                          </p:val>
                                        </p:tav>
                                      </p:tavLst>
                                    </p:anim>
                                    <p:animEffect transition="in" filter="fade">
                                      <p:cBhvr>
                                        <p:cTn id="22" dur="10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4" presetClass="path" presetSubtype="0" accel="50000" decel="50000" fill="hold" nodeType="clickEffect">
                                  <p:stCondLst>
                                    <p:cond delay="0"/>
                                  </p:stCondLst>
                                  <p:childTnLst>
                                    <p:animMotion origin="layout" path="M 0.0 0.0  L 0.0 -0.33295  E" pathEditMode="relative" ptsTypes="">
                                      <p:cBhvr>
                                        <p:cTn id="26" dur="2000" fill="hold"/>
                                        <p:tgtEl>
                                          <p:spTgt spid="31747">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381000"/>
            <a:ext cx="7772400" cy="914400"/>
          </a:xfrm>
        </p:spPr>
        <p:txBody>
          <a:bodyPr/>
          <a:lstStyle/>
          <a:p>
            <a:r>
              <a:rPr lang="en-US" sz="3600" u="sng"/>
              <a:t>8. </a:t>
            </a:r>
            <a:r>
              <a:rPr lang="en-US" sz="3600" b="1" u="sng"/>
              <a:t>Rebates and Commission</a:t>
            </a:r>
          </a:p>
        </p:txBody>
      </p:sp>
      <p:sp>
        <p:nvSpPr>
          <p:cNvPr id="21507" name="Rectangle 3"/>
          <p:cNvSpPr>
            <a:spLocks noGrp="1" noChangeArrowheads="1"/>
          </p:cNvSpPr>
          <p:nvPr>
            <p:ph type="body" idx="1"/>
          </p:nvPr>
        </p:nvSpPr>
        <p:spPr>
          <a:xfrm>
            <a:off x="1066800" y="1219200"/>
            <a:ext cx="7772400" cy="4648200"/>
          </a:xfrm>
        </p:spPr>
        <p:txBody>
          <a:bodyPr/>
          <a:lstStyle/>
          <a:p>
            <a:pPr>
              <a:lnSpc>
                <a:spcPct val="90000"/>
              </a:lnSpc>
            </a:pPr>
            <a:r>
              <a:rPr lang="en-US"/>
              <a:t>A practitioner of Homoeopathy </a:t>
            </a:r>
            <a:r>
              <a:rPr lang="en-US" b="1">
                <a:solidFill>
                  <a:srgbClr val="FF3300"/>
                </a:solidFill>
              </a:rPr>
              <a:t>shall not give, solicit or receive, nor shall he offer to give, solicit or receive</a:t>
            </a:r>
            <a:r>
              <a:rPr lang="en-US" b="1"/>
              <a:t>,</a:t>
            </a:r>
            <a:r>
              <a:rPr lang="en-US"/>
              <a:t> any </a:t>
            </a:r>
            <a:r>
              <a:rPr lang="en-US" b="1">
                <a:solidFill>
                  <a:srgbClr val="FF3300"/>
                </a:solidFill>
              </a:rPr>
              <a:t>gift, gratuity, commission or bonus</a:t>
            </a:r>
            <a:r>
              <a:rPr lang="en-US"/>
              <a:t> in consideration for the referring, recommending or procuring of any patient for medical, surgical or other treatment nor shall he receive any commission or other benefit from a professional colleague, trader of appliances, dentist or an occulist.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additive="base">
                                        <p:cTn id="12"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200" b="1" u="sng">
                <a:solidFill>
                  <a:srgbClr val="0000FF"/>
                </a:solidFill>
              </a:rPr>
              <a:t>DUTIES OF HOMOEOPATHIC PRACTITIONERS TO THEIR PATIENTS</a:t>
            </a:r>
            <a:r>
              <a:rPr lang="en-US" sz="4000"/>
              <a:t> </a:t>
            </a:r>
          </a:p>
        </p:txBody>
      </p:sp>
      <p:pic>
        <p:nvPicPr>
          <p:cNvPr id="22534" name="Picture 6" descr="doctor"/>
          <p:cNvPicPr>
            <a:picLocks noGrp="1" noChangeAspect="1" noChangeArrowheads="1"/>
          </p:cNvPicPr>
          <p:nvPr>
            <p:ph idx="1"/>
          </p:nvPr>
        </p:nvPicPr>
        <p:blipFill>
          <a:blip r:embed="rId2"/>
          <a:srcRect/>
          <a:stretch>
            <a:fillRect/>
          </a:stretch>
        </p:blipFill>
        <p:spPr>
          <a:xfrm>
            <a:off x="3276600" y="1676400"/>
            <a:ext cx="2743200" cy="4343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afterEffect">
                                  <p:stCondLst>
                                    <p:cond delay="0"/>
                                  </p:stCondLst>
                                  <p:childTnLst>
                                    <p:animClr clrSpc="hsl" dir="cw">
                                      <p:cBhvr override="childStyle">
                                        <p:cTn id="6" dur="5000" fill="hold"/>
                                        <p:tgtEl>
                                          <p:spTgt spid="22530"/>
                                        </p:tgtEl>
                                        <p:attrNameLst>
                                          <p:attrName>style.color</p:attrName>
                                        </p:attrNameLst>
                                      </p:cBhvr>
                                      <p:by>
                                        <p:hsl h="7200000" s="0" l="0"/>
                                      </p:by>
                                    </p:animClr>
                                    <p:animClr clrSpc="hsl" dir="cw">
                                      <p:cBhvr>
                                        <p:cTn id="7" dur="5000" fill="hold"/>
                                        <p:tgtEl>
                                          <p:spTgt spid="22530"/>
                                        </p:tgtEl>
                                        <p:attrNameLst>
                                          <p:attrName>fillcolor</p:attrName>
                                        </p:attrNameLst>
                                      </p:cBhvr>
                                      <p:by>
                                        <p:hsl h="7200000" s="0" l="0"/>
                                      </p:by>
                                    </p:animClr>
                                    <p:animClr clrSpc="hsl" dir="cw">
                                      <p:cBhvr>
                                        <p:cTn id="8" dur="5000" fill="hold"/>
                                        <p:tgtEl>
                                          <p:spTgt spid="22530"/>
                                        </p:tgtEl>
                                        <p:attrNameLst>
                                          <p:attrName>stroke.color</p:attrName>
                                        </p:attrNameLst>
                                      </p:cBhvr>
                                      <p:by>
                                        <p:hsl h="7200000" s="0" l="0"/>
                                      </p:by>
                                    </p:animClr>
                                    <p:set>
                                      <p:cBhvr>
                                        <p:cTn id="9" dur="5000" fill="hold"/>
                                        <p:tgtEl>
                                          <p:spTgt spid="2253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flipV="1">
            <a:off x="1066800" y="304800"/>
            <a:ext cx="7772400" cy="76200"/>
          </a:xfrm>
        </p:spPr>
        <p:txBody>
          <a:bodyPr/>
          <a:lstStyle/>
          <a:p>
            <a:endParaRPr lang="en-US" sz="4000"/>
          </a:p>
        </p:txBody>
      </p:sp>
      <p:sp>
        <p:nvSpPr>
          <p:cNvPr id="94211" name="Rectangle 3"/>
          <p:cNvSpPr>
            <a:spLocks noGrp="1" noChangeArrowheads="1"/>
          </p:cNvSpPr>
          <p:nvPr>
            <p:ph type="body" idx="1"/>
          </p:nvPr>
        </p:nvSpPr>
        <p:spPr>
          <a:xfrm>
            <a:off x="1066800" y="381000"/>
            <a:ext cx="7772400" cy="5943600"/>
          </a:xfrm>
        </p:spPr>
        <p:txBody>
          <a:bodyPr/>
          <a:lstStyle/>
          <a:p>
            <a:pPr>
              <a:lnSpc>
                <a:spcPct val="90000"/>
              </a:lnSpc>
              <a:buFontTx/>
              <a:buNone/>
            </a:pPr>
            <a:r>
              <a:rPr lang="en-US" u="sng"/>
              <a:t>9. </a:t>
            </a:r>
            <a:r>
              <a:rPr lang="en-US" b="1" u="sng"/>
              <a:t>Obligations to the Sick</a:t>
            </a:r>
          </a:p>
          <a:p>
            <a:pPr>
              <a:lnSpc>
                <a:spcPct val="90000"/>
              </a:lnSpc>
              <a:buFontTx/>
              <a:buNone/>
            </a:pPr>
            <a:r>
              <a:rPr lang="en-US"/>
              <a:t>   Though a practitioner of Homoeopathy is not bound to treat each and every one asking for his services except in emergencies, </a:t>
            </a:r>
            <a:r>
              <a:rPr lang="en-US" u="sng"/>
              <a:t>he shall</a:t>
            </a:r>
            <a:r>
              <a:rPr lang="en-US"/>
              <a:t>, for the sake of humanity and the noble traditions of the profession, not only be </a:t>
            </a:r>
            <a:r>
              <a:rPr lang="en-US" u="sng"/>
              <a:t>ever ready to respond to the calls of the sick</a:t>
            </a:r>
            <a:r>
              <a:rPr lang="en-US"/>
              <a:t> and the injured, but </a:t>
            </a:r>
            <a:r>
              <a:rPr lang="en-US" u="sng"/>
              <a:t>shall be mindful of the high character of his mission</a:t>
            </a:r>
            <a:r>
              <a:rPr lang="en-US"/>
              <a:t> and the responsibility he incurs in the discharge of his professional duties</a:t>
            </a:r>
            <a:r>
              <a:rPr lang="en-US" b="1" u="sng"/>
              <a:t>.</a:t>
            </a:r>
            <a:r>
              <a:rPr lang="en-US"/>
              <a:t> </a:t>
            </a:r>
          </a:p>
          <a:p>
            <a:pPr>
              <a:lnSpc>
                <a:spcPct val="90000"/>
              </a:lnSpc>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381000"/>
            <a:ext cx="7772400" cy="838200"/>
          </a:xfrm>
        </p:spPr>
        <p:txBody>
          <a:bodyPr/>
          <a:lstStyle/>
          <a:p>
            <a:r>
              <a:rPr lang="en-US" sz="3600" u="sng"/>
              <a:t>10. </a:t>
            </a:r>
            <a:r>
              <a:rPr lang="en-US" sz="3600" b="1" u="sng"/>
              <a:t>Practitioner's Responsibility</a:t>
            </a:r>
            <a:r>
              <a:rPr lang="en-US"/>
              <a:t> </a:t>
            </a:r>
          </a:p>
        </p:txBody>
      </p:sp>
      <p:sp>
        <p:nvSpPr>
          <p:cNvPr id="23555" name="Rectangle 3"/>
          <p:cNvSpPr>
            <a:spLocks noGrp="1" noChangeArrowheads="1"/>
          </p:cNvSpPr>
          <p:nvPr>
            <p:ph type="body" idx="1"/>
          </p:nvPr>
        </p:nvSpPr>
        <p:spPr>
          <a:xfrm>
            <a:off x="1066800" y="1219200"/>
            <a:ext cx="7772400" cy="4648200"/>
          </a:xfrm>
        </p:spPr>
        <p:txBody>
          <a:bodyPr/>
          <a:lstStyle/>
          <a:p>
            <a:pPr>
              <a:lnSpc>
                <a:spcPct val="80000"/>
              </a:lnSpc>
            </a:pPr>
            <a:r>
              <a:rPr lang="en-US" sz="2800"/>
              <a:t>(1) A practitioner of Homoeopathy is free to choose whom he will serve provided be shall respond to any request for his assistance in an emergency or whenever temperate public opinion expects the service.   </a:t>
            </a:r>
          </a:p>
          <a:p>
            <a:pPr>
              <a:lnSpc>
                <a:spcPct val="80000"/>
              </a:lnSpc>
            </a:pPr>
            <a:r>
              <a:rPr lang="en-US" sz="2800"/>
              <a:t>(2) </a:t>
            </a:r>
            <a:r>
              <a:rPr lang="en-US" sz="2800" b="1">
                <a:solidFill>
                  <a:srgbClr val="FF3300"/>
                </a:solidFill>
              </a:rPr>
              <a:t>Once having undertaken a case</a:t>
            </a:r>
            <a:r>
              <a:rPr lang="en-US" sz="2800"/>
              <a:t>, a practitioner of Homoeopathy </a:t>
            </a:r>
            <a:r>
              <a:rPr lang="en-US" sz="2800" b="1">
                <a:solidFill>
                  <a:srgbClr val="FF3300"/>
                </a:solidFill>
              </a:rPr>
              <a:t>shall not neglect the patient nor shall he withdraw from the case</a:t>
            </a:r>
            <a:r>
              <a:rPr lang="en-US" sz="2800"/>
              <a:t> without giving notice to the patient, his relatives or his responsible friends sufficiently long in advance of his withdrawal to allow them time to secure another practitioner.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30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to="" calcmode="lin" valueType="num">
                                      <p:cBhvr>
                                        <p:cTn id="12" dur="1" fill="hold"/>
                                        <p:tgtEl>
                                          <p:spTgt spid="2355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 to="" calcmode="lin" valueType="num">
                                      <p:cBhvr>
                                        <p:cTn id="17" dur="1" fill="hold"/>
                                        <p:tgtEl>
                                          <p:spTgt spid="2355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600" u="sng"/>
              <a:t>11. </a:t>
            </a:r>
            <a:r>
              <a:rPr lang="en-US" sz="3600" b="1" u="sng"/>
              <a:t>Termination of Service</a:t>
            </a:r>
            <a:r>
              <a:rPr lang="en-US"/>
              <a:t> </a:t>
            </a:r>
          </a:p>
        </p:txBody>
      </p:sp>
      <p:sp>
        <p:nvSpPr>
          <p:cNvPr id="24579" name="Rectangle 3"/>
          <p:cNvSpPr>
            <a:spLocks noGrp="1" noChangeArrowheads="1"/>
          </p:cNvSpPr>
          <p:nvPr>
            <p:ph type="body" idx="1"/>
          </p:nvPr>
        </p:nvSpPr>
        <p:spPr>
          <a:xfrm>
            <a:off x="1066800" y="1371600"/>
            <a:ext cx="7772400" cy="4495800"/>
          </a:xfrm>
        </p:spPr>
        <p:txBody>
          <a:bodyPr/>
          <a:lstStyle/>
          <a:p>
            <a:pPr>
              <a:lnSpc>
                <a:spcPct val="80000"/>
              </a:lnSpc>
            </a:pPr>
            <a:r>
              <a:rPr lang="en-US" sz="2800"/>
              <a:t>  (a) The following shall be valid reasons for his withdrawal :     </a:t>
            </a:r>
          </a:p>
          <a:p>
            <a:pPr>
              <a:lnSpc>
                <a:spcPct val="80000"/>
              </a:lnSpc>
            </a:pPr>
            <a:r>
              <a:rPr lang="en-US" sz="2800"/>
              <a:t>(1) where he finds another practitioner in attendance;     </a:t>
            </a:r>
          </a:p>
          <a:p>
            <a:pPr>
              <a:lnSpc>
                <a:spcPct val="80000"/>
              </a:lnSpc>
            </a:pPr>
            <a:r>
              <a:rPr lang="en-US" sz="2800"/>
              <a:t>(2) where remedies other than those prescribed by him are being used;     </a:t>
            </a:r>
          </a:p>
          <a:p>
            <a:pPr>
              <a:lnSpc>
                <a:spcPct val="80000"/>
              </a:lnSpc>
            </a:pPr>
            <a:r>
              <a:rPr lang="en-US" sz="2800"/>
              <a:t>(3) where his remedies and instructions are refused;     </a:t>
            </a:r>
          </a:p>
          <a:p>
            <a:pPr>
              <a:lnSpc>
                <a:spcPct val="80000"/>
              </a:lnSpc>
            </a:pPr>
            <a:r>
              <a:rPr lang="en-US" sz="2800"/>
              <a:t>(4) where he is convinced that illness is an imposture and that he is being made a party to a false pretence;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Effect transition="in" filter="fade">
                                      <p:cBhvr>
                                        <p:cTn id="9" dur="5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1000">
                                          <p:stCondLst>
                                            <p:cond delay="0"/>
                                          </p:stCondLst>
                                        </p:cTn>
                                        <p:tgtEl>
                                          <p:spTgt spid="2457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Effect transition="in" filter="fade">
                                      <p:cBhvr>
                                        <p:cTn id="19" dur="1000">
                                          <p:stCondLst>
                                            <p:cond delay="0"/>
                                          </p:stCondLst>
                                        </p:cTn>
                                        <p:tgtEl>
                                          <p:spTgt spid="2457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579">
                                            <p:txEl>
                                              <p:pRg st="2" end="2"/>
                                            </p:txEl>
                                          </p:spTgt>
                                        </p:tgtEl>
                                        <p:attrNameLst>
                                          <p:attrName>style.visibility</p:attrName>
                                        </p:attrNameLst>
                                      </p:cBhvr>
                                      <p:to>
                                        <p:strVal val="visible"/>
                                      </p:to>
                                    </p:set>
                                    <p:animEffect transition="in" filter="fade">
                                      <p:cBhvr>
                                        <p:cTn id="24" dur="1000">
                                          <p:stCondLst>
                                            <p:cond delay="0"/>
                                          </p:stCondLst>
                                        </p:cTn>
                                        <p:tgtEl>
                                          <p:spTgt spid="2457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4579">
                                            <p:txEl>
                                              <p:pRg st="3" end="3"/>
                                            </p:txEl>
                                          </p:spTgt>
                                        </p:tgtEl>
                                        <p:attrNameLst>
                                          <p:attrName>style.visibility</p:attrName>
                                        </p:attrNameLst>
                                      </p:cBhvr>
                                      <p:to>
                                        <p:strVal val="visible"/>
                                      </p:to>
                                    </p:set>
                                    <p:animEffect transition="in" filter="fade">
                                      <p:cBhvr>
                                        <p:cTn id="29" dur="1000">
                                          <p:stCondLst>
                                            <p:cond delay="0"/>
                                          </p:stCondLst>
                                        </p:cTn>
                                        <p:tgtEl>
                                          <p:spTgt spid="2457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4579">
                                            <p:txEl>
                                              <p:pRg st="4" end="4"/>
                                            </p:txEl>
                                          </p:spTgt>
                                        </p:tgtEl>
                                        <p:attrNameLst>
                                          <p:attrName>style.visibility</p:attrName>
                                        </p:attrNameLst>
                                      </p:cBhvr>
                                      <p:to>
                                        <p:strVal val="visible"/>
                                      </p:to>
                                    </p:set>
                                    <p:animEffect transition="in" filter="fade">
                                      <p:cBhvr>
                                        <p:cTn id="34" dur="1000">
                                          <p:stCondLst>
                                            <p:cond delay="0"/>
                                          </p:stCondLst>
                                        </p:cTn>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66800" y="381000"/>
            <a:ext cx="7772400" cy="228600"/>
          </a:xfrm>
        </p:spPr>
        <p:txBody>
          <a:bodyPr/>
          <a:lstStyle/>
          <a:p>
            <a:endParaRPr lang="en-US" sz="4000"/>
          </a:p>
        </p:txBody>
      </p:sp>
      <p:sp>
        <p:nvSpPr>
          <p:cNvPr id="25603" name="Rectangle 3"/>
          <p:cNvSpPr>
            <a:spLocks noGrp="1" noChangeArrowheads="1"/>
          </p:cNvSpPr>
          <p:nvPr>
            <p:ph type="body" idx="1"/>
          </p:nvPr>
        </p:nvSpPr>
        <p:spPr>
          <a:xfrm>
            <a:off x="1066800" y="762000"/>
            <a:ext cx="7772400" cy="5105400"/>
          </a:xfrm>
        </p:spPr>
        <p:txBody>
          <a:bodyPr/>
          <a:lstStyle/>
          <a:p>
            <a:pPr>
              <a:lnSpc>
                <a:spcPct val="90000"/>
              </a:lnSpc>
            </a:pPr>
            <a:r>
              <a:rPr lang="en-US"/>
              <a:t>(5) where the patient persists in the use of opium, alcohol, chloral or similar intoxicating drugs against medical advice;     </a:t>
            </a:r>
          </a:p>
          <a:p>
            <a:pPr>
              <a:lnSpc>
                <a:spcPct val="90000"/>
              </a:lnSpc>
            </a:pPr>
            <a:r>
              <a:rPr lang="en-US"/>
              <a:t>(6) where complete information concerning the facts and circumstances of the case are not supplied by the patient or his relatives.   </a:t>
            </a:r>
          </a:p>
          <a:p>
            <a:pPr>
              <a:lnSpc>
                <a:spcPct val="90000"/>
              </a:lnSpc>
            </a:pPr>
            <a:r>
              <a:rPr lang="en-US"/>
              <a:t>(b) </a:t>
            </a:r>
            <a:r>
              <a:rPr lang="en-US" b="1">
                <a:solidFill>
                  <a:srgbClr val="FF3300"/>
                </a:solidFill>
              </a:rPr>
              <a:t>The discovery that the malady is incurable is no excuse to discontinue attendance</a:t>
            </a:r>
            <a:r>
              <a:rPr lang="en-US"/>
              <a:t> so long as the patient desired his services.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66800" y="381000"/>
            <a:ext cx="7772400" cy="762000"/>
          </a:xfrm>
        </p:spPr>
        <p:txBody>
          <a:bodyPr/>
          <a:lstStyle/>
          <a:p>
            <a:pPr algn="ctr"/>
            <a:r>
              <a:rPr lang="en-US" sz="3600" u="sng"/>
              <a:t>12. </a:t>
            </a:r>
            <a:r>
              <a:rPr lang="en-US" sz="3600" b="1" u="sng"/>
              <a:t>Acts of Negligence</a:t>
            </a:r>
          </a:p>
        </p:txBody>
      </p:sp>
      <p:sp>
        <p:nvSpPr>
          <p:cNvPr id="26627" name="Rectangle 3"/>
          <p:cNvSpPr>
            <a:spLocks noGrp="1" noChangeArrowheads="1"/>
          </p:cNvSpPr>
          <p:nvPr>
            <p:ph type="body" idx="1"/>
          </p:nvPr>
        </p:nvSpPr>
        <p:spPr>
          <a:xfrm>
            <a:off x="1066800" y="1143000"/>
            <a:ext cx="7772400" cy="4724400"/>
          </a:xfrm>
        </p:spPr>
        <p:txBody>
          <a:bodyPr/>
          <a:lstStyle/>
          <a:p>
            <a:r>
              <a:rPr lang="en-US"/>
              <a:t>(1) No practitioner of Homoeopathy shall wilfully commit an act of negligence that may deprive his patient of necessary medical care.   </a:t>
            </a:r>
          </a:p>
          <a:p>
            <a:r>
              <a:rPr lang="en-US"/>
              <a:t>(2) A practitioner of Homoeopathy is expected to render that diligence and skill in services as would be expected of another pracitioner of Homoeopathy with similar qualifications, experience and attainments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wipe(left)">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wipe(left)">
                                      <p:cBhvr>
                                        <p:cTn id="17"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66800" y="381000"/>
            <a:ext cx="7772400" cy="152400"/>
          </a:xfrm>
        </p:spPr>
        <p:txBody>
          <a:bodyPr/>
          <a:lstStyle/>
          <a:p>
            <a:endParaRPr lang="en-US" sz="4000"/>
          </a:p>
        </p:txBody>
      </p:sp>
      <p:sp>
        <p:nvSpPr>
          <p:cNvPr id="27651" name="Rectangle 3"/>
          <p:cNvSpPr>
            <a:spLocks noGrp="1" noChangeArrowheads="1"/>
          </p:cNvSpPr>
          <p:nvPr>
            <p:ph type="body" idx="1"/>
          </p:nvPr>
        </p:nvSpPr>
        <p:spPr>
          <a:xfrm>
            <a:off x="1066800" y="685800"/>
            <a:ext cx="7772400" cy="5181600"/>
          </a:xfrm>
        </p:spPr>
        <p:txBody>
          <a:bodyPr/>
          <a:lstStyle/>
          <a:p>
            <a:pPr>
              <a:lnSpc>
                <a:spcPct val="90000"/>
              </a:lnSpc>
            </a:pPr>
            <a:r>
              <a:rPr lang="en-US"/>
              <a:t>  (3) </a:t>
            </a:r>
            <a:r>
              <a:rPr lang="en-US" b="1">
                <a:solidFill>
                  <a:srgbClr val="FF3300"/>
                </a:solidFill>
              </a:rPr>
              <a:t>His acts of commission or omission </a:t>
            </a:r>
            <a:r>
              <a:rPr lang="en-US" b="1">
                <a:solidFill>
                  <a:srgbClr val="0000FF"/>
                </a:solidFill>
              </a:rPr>
              <a:t>shall not be judged</a:t>
            </a:r>
            <a:r>
              <a:rPr lang="en-US" b="1">
                <a:solidFill>
                  <a:srgbClr val="FF3300"/>
                </a:solidFill>
              </a:rPr>
              <a:t> by any </a:t>
            </a:r>
            <a:r>
              <a:rPr lang="en-US" b="1">
                <a:solidFill>
                  <a:srgbClr val="0000FF"/>
                </a:solidFill>
              </a:rPr>
              <a:t>non-homoeopathic standards</a:t>
            </a:r>
            <a:r>
              <a:rPr lang="en-US" b="1">
                <a:solidFill>
                  <a:srgbClr val="FF3300"/>
                </a:solidFill>
              </a:rPr>
              <a:t> of professional service expected of him but by those standards as are expected from a Homoeopath of his training, standing and experience.   </a:t>
            </a:r>
          </a:p>
          <a:p>
            <a:pPr>
              <a:lnSpc>
                <a:spcPct val="90000"/>
              </a:lnSpc>
            </a:pPr>
            <a:r>
              <a:rPr lang="en-US"/>
              <a:t>(4) A practitioner of Homoeopathy shall use any drug prepared according to Homoeopathic principles and adopt other necessary measures as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27650"/>
                                        </p:tgtEl>
                                        <p:attrNameLst>
                                          <p:attrName>style.visibility</p:attrName>
                                        </p:attrNameLst>
                                      </p:cBhvr>
                                      <p:to>
                                        <p:strVal val="visible"/>
                                      </p:to>
                                    </p:set>
                                    <p:animEffect transition="in" filter="fade">
                                      <p:cBhvr>
                                        <p:cTn id="7" dur="1000">
                                          <p:stCondLst>
                                            <p:cond delay="0"/>
                                          </p:stCondLst>
                                        </p:cTn>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500">
                                          <p:stCondLst>
                                            <p:cond delay="0"/>
                                          </p:stCondLst>
                                        </p:cTn>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fade">
                                      <p:cBhvr>
                                        <p:cTn id="17" dur="500">
                                          <p:stCondLst>
                                            <p:cond delay="0"/>
                                          </p:stCondLst>
                                        </p:cTn>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685800"/>
            <a:ext cx="7772400" cy="990600"/>
          </a:xfrm>
        </p:spPr>
        <p:txBody>
          <a:bodyPr/>
          <a:lstStyle/>
          <a:p>
            <a:r>
              <a:rPr lang="en-US" sz="3200" b="1" u="sng"/>
              <a:t>DECLARATION AND OATH</a:t>
            </a:r>
            <a:r>
              <a:rPr lang="en-US"/>
              <a:t> </a:t>
            </a:r>
          </a:p>
        </p:txBody>
      </p:sp>
      <p:sp>
        <p:nvSpPr>
          <p:cNvPr id="8195" name="Rectangle 3"/>
          <p:cNvSpPr>
            <a:spLocks noGrp="1" noChangeArrowheads="1"/>
          </p:cNvSpPr>
          <p:nvPr>
            <p:ph type="body" idx="1"/>
          </p:nvPr>
        </p:nvSpPr>
        <p:spPr>
          <a:xfrm>
            <a:off x="1066800" y="1219200"/>
            <a:ext cx="7772400" cy="4648200"/>
          </a:xfrm>
        </p:spPr>
        <p:txBody>
          <a:bodyPr/>
          <a:lstStyle/>
          <a:p>
            <a:pPr>
              <a:buFontTx/>
              <a:buNone/>
            </a:pPr>
            <a:endParaRPr lang="en-US" b="1"/>
          </a:p>
          <a:p>
            <a:r>
              <a:rPr lang="en-US" b="1"/>
              <a:t>2. (a) At the time of registration, each applicant shall submit the following declaration and oath read and signed by him to the Registrar concerned attested by the Registrar himself or by a registered practitioner of Homoeopathy</a:t>
            </a:r>
            <a:r>
              <a:rPr lang="en-US"/>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sz="3600" u="sng"/>
              <a:t>13. </a:t>
            </a:r>
            <a:r>
              <a:rPr lang="en-US" sz="3600" b="1" u="sng"/>
              <a:t>Behaviour towards Patients</a:t>
            </a:r>
          </a:p>
        </p:txBody>
      </p:sp>
      <p:pic>
        <p:nvPicPr>
          <p:cNvPr id="29701" name="Picture 5" descr="stethoscope"/>
          <p:cNvPicPr>
            <a:picLocks noGrp="1" noChangeAspect="1" noChangeArrowheads="1"/>
          </p:cNvPicPr>
          <p:nvPr>
            <p:ph idx="1"/>
          </p:nvPr>
        </p:nvPicPr>
        <p:blipFill>
          <a:blip r:embed="rId2"/>
          <a:srcRect/>
          <a:stretch>
            <a:fillRect/>
          </a:stretch>
        </p:blipFill>
        <p:spPr>
          <a:xfrm>
            <a:off x="2971800" y="1676400"/>
            <a:ext cx="3962400" cy="4419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969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flipV="1">
            <a:off x="1066800" y="304800"/>
            <a:ext cx="7772400" cy="76200"/>
          </a:xfrm>
        </p:spPr>
        <p:txBody>
          <a:bodyPr/>
          <a:lstStyle/>
          <a:p>
            <a:endParaRPr lang="en-US" sz="4000"/>
          </a:p>
        </p:txBody>
      </p:sp>
      <p:sp>
        <p:nvSpPr>
          <p:cNvPr id="97283" name="Rectangle 3"/>
          <p:cNvSpPr>
            <a:spLocks noGrp="1" noChangeArrowheads="1"/>
          </p:cNvSpPr>
          <p:nvPr>
            <p:ph type="body" idx="1"/>
          </p:nvPr>
        </p:nvSpPr>
        <p:spPr>
          <a:xfrm>
            <a:off x="1066800" y="457200"/>
            <a:ext cx="7772400" cy="5410200"/>
          </a:xfrm>
        </p:spPr>
        <p:txBody>
          <a:bodyPr/>
          <a:lstStyle/>
          <a:p>
            <a:r>
              <a:rPr lang="en-US" sz="4000">
                <a:solidFill>
                  <a:srgbClr val="BF653D"/>
                </a:solidFill>
              </a:rPr>
              <a:t>The demeanour of a practitioner of Homoeopathy towards his patients shall </a:t>
            </a:r>
            <a:r>
              <a:rPr lang="en-US" sz="4000"/>
              <a:t>always</a:t>
            </a:r>
            <a:r>
              <a:rPr lang="en-US" sz="4000">
                <a:solidFill>
                  <a:srgbClr val="BF653D"/>
                </a:solidFill>
              </a:rPr>
              <a:t> be courteous, sympathetic, friendly and helpful.</a:t>
            </a:r>
          </a:p>
          <a:p>
            <a:pPr>
              <a:buFontTx/>
              <a:buNone/>
            </a:pPr>
            <a:endParaRPr lang="en-US" sz="4000">
              <a:solidFill>
                <a:srgbClr val="BF653D"/>
              </a:solidFill>
            </a:endParaRPr>
          </a:p>
          <a:p>
            <a:r>
              <a:rPr lang="en-US" sz="4000">
                <a:solidFill>
                  <a:srgbClr val="BF653D"/>
                </a:solidFill>
              </a:rPr>
              <a:t> Every patient shall be treated with attention and consideration</a:t>
            </a:r>
            <a:r>
              <a:rPr lang="en-US" sz="2800">
                <a:solidFill>
                  <a:srgbClr val="BF653D"/>
                </a:solidFill>
              </a:rPr>
              <a:t>.</a:t>
            </a:r>
            <a:r>
              <a:rPr lang="en-US" sz="2800">
                <a:solidFill>
                  <a:schemeClr val="accent2"/>
                </a:solidFill>
              </a:rPr>
              <a:t> </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fade">
                                      <p:cBhvr>
                                        <p:cTn id="7" dur="1000"/>
                                        <p:tgtEl>
                                          <p:spTgt spid="97283">
                                            <p:txEl>
                                              <p:pRg st="0" end="0"/>
                                            </p:txEl>
                                          </p:spTgt>
                                        </p:tgtEl>
                                      </p:cBhvr>
                                    </p:animEffect>
                                    <p:anim calcmode="lin" valueType="num">
                                      <p:cBhvr>
                                        <p:cTn id="8" dur="10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72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7283">
                                            <p:txEl>
                                              <p:pRg st="2" end="2"/>
                                            </p:txEl>
                                          </p:spTgt>
                                        </p:tgtEl>
                                        <p:attrNameLst>
                                          <p:attrName>style.visibility</p:attrName>
                                        </p:attrNameLst>
                                      </p:cBhvr>
                                      <p:to>
                                        <p:strVal val="visible"/>
                                      </p:to>
                                    </p:set>
                                    <p:animEffect transition="in" filter="fade">
                                      <p:cBhvr>
                                        <p:cTn id="14" dur="1000"/>
                                        <p:tgtEl>
                                          <p:spTgt spid="97283">
                                            <p:txEl>
                                              <p:pRg st="2" end="2"/>
                                            </p:txEl>
                                          </p:spTgt>
                                        </p:tgtEl>
                                      </p:cBhvr>
                                    </p:animEffect>
                                    <p:anim calcmode="lin" valueType="num">
                                      <p:cBhvr>
                                        <p:cTn id="15" dur="10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72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381000"/>
            <a:ext cx="7772400" cy="685800"/>
          </a:xfrm>
        </p:spPr>
        <p:txBody>
          <a:bodyPr/>
          <a:lstStyle/>
          <a:p>
            <a:r>
              <a:rPr lang="en-US" sz="3600" u="sng"/>
              <a:t>14. </a:t>
            </a:r>
            <a:r>
              <a:rPr lang="en-US" sz="3600" b="1" u="sng"/>
              <a:t>Visits</a:t>
            </a:r>
          </a:p>
        </p:txBody>
      </p:sp>
      <p:sp>
        <p:nvSpPr>
          <p:cNvPr id="32771" name="Rectangle 3"/>
          <p:cNvSpPr>
            <a:spLocks noGrp="1" noChangeArrowheads="1"/>
          </p:cNvSpPr>
          <p:nvPr>
            <p:ph type="body" idx="1"/>
          </p:nvPr>
        </p:nvSpPr>
        <p:spPr>
          <a:xfrm>
            <a:off x="1066800" y="1066800"/>
            <a:ext cx="7772400" cy="4800600"/>
          </a:xfrm>
        </p:spPr>
        <p:txBody>
          <a:bodyPr/>
          <a:lstStyle/>
          <a:p>
            <a:r>
              <a:rPr lang="en-US" sz="4400">
                <a:solidFill>
                  <a:srgbClr val="BF653D"/>
                </a:solidFill>
              </a:rPr>
              <a:t>A practitioner of Homoeopathy shall endeavour to add to the comfort of the sick by making his visits at the hour indicated to the patients.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dissolve">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dissolve">
                                      <p:cBhvr>
                                        <p:cTn id="12"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66800" y="0"/>
            <a:ext cx="7772400" cy="1143000"/>
          </a:xfrm>
        </p:spPr>
        <p:txBody>
          <a:bodyPr/>
          <a:lstStyle/>
          <a:p>
            <a:r>
              <a:rPr lang="en-US" sz="3600" u="sng"/>
              <a:t>15. </a:t>
            </a:r>
            <a:r>
              <a:rPr lang="en-US" sz="3600" b="1" u="sng"/>
              <a:t>Prognosis</a:t>
            </a:r>
          </a:p>
        </p:txBody>
      </p:sp>
      <p:sp>
        <p:nvSpPr>
          <p:cNvPr id="33795" name="Rectangle 3"/>
          <p:cNvSpPr>
            <a:spLocks noGrp="1" noChangeArrowheads="1"/>
          </p:cNvSpPr>
          <p:nvPr>
            <p:ph type="body" idx="1"/>
          </p:nvPr>
        </p:nvSpPr>
        <p:spPr>
          <a:xfrm>
            <a:off x="1066800" y="914400"/>
            <a:ext cx="7772400" cy="4953000"/>
          </a:xfrm>
        </p:spPr>
        <p:txBody>
          <a:bodyPr/>
          <a:lstStyle/>
          <a:p>
            <a:r>
              <a:rPr lang="en-US" sz="2800"/>
              <a:t>(1) The practitioner of Homoeopathy </a:t>
            </a:r>
            <a:r>
              <a:rPr lang="en-US" sz="2800" b="1">
                <a:solidFill>
                  <a:srgbClr val="FF3300"/>
                </a:solidFill>
              </a:rPr>
              <a:t>shall neither exaggerate nor minimize</a:t>
            </a:r>
            <a:r>
              <a:rPr lang="en-US" sz="2800"/>
              <a:t> the gravity of a patient's condition. He shall ensure that the patient, his relatives or responsible friends have such knowledge of the patient's condition as will serve the best interest of the patient and his family.   </a:t>
            </a:r>
          </a:p>
          <a:p>
            <a:r>
              <a:rPr lang="en-US" sz="2800"/>
              <a:t>(2) In cases of dangerous manifestations, he shall not fail to give timely notice to the family or friends of the patient and also to the patient when necessary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fade">
                                      <p:cBhvr>
                                        <p:cTn id="12" dur="2000"/>
                                        <p:tgtEl>
                                          <p:spTgt spid="337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fade">
                                      <p:cBhvr>
                                        <p:cTn id="17" dur="20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6800" y="304800"/>
            <a:ext cx="7772400" cy="762000"/>
          </a:xfrm>
        </p:spPr>
        <p:txBody>
          <a:bodyPr/>
          <a:lstStyle/>
          <a:p>
            <a:r>
              <a:rPr lang="en-US" sz="3600" u="sng"/>
              <a:t>16. </a:t>
            </a:r>
            <a:r>
              <a:rPr lang="en-US" sz="3600" b="1" u="sng"/>
              <a:t>Patience, Delicacy &amp; Secrecy</a:t>
            </a:r>
            <a:r>
              <a:rPr lang="en-US"/>
              <a:t> </a:t>
            </a:r>
          </a:p>
        </p:txBody>
      </p:sp>
      <p:sp>
        <p:nvSpPr>
          <p:cNvPr id="34819" name="Rectangle 3"/>
          <p:cNvSpPr>
            <a:spLocks noGrp="1" noChangeArrowheads="1"/>
          </p:cNvSpPr>
          <p:nvPr>
            <p:ph type="body" idx="1"/>
          </p:nvPr>
        </p:nvSpPr>
        <p:spPr>
          <a:xfrm>
            <a:off x="1066800" y="1143000"/>
            <a:ext cx="7772400" cy="4724400"/>
          </a:xfrm>
        </p:spPr>
        <p:txBody>
          <a:bodyPr/>
          <a:lstStyle/>
          <a:p>
            <a:r>
              <a:rPr lang="en-US"/>
              <a:t>Patience and delicacy shall characterize the attitude of a practitioner of Homoeopathy.</a:t>
            </a:r>
          </a:p>
          <a:p>
            <a:r>
              <a:rPr lang="en-US"/>
              <a:t> </a:t>
            </a:r>
            <a:r>
              <a:rPr lang="en-US" b="1">
                <a:solidFill>
                  <a:srgbClr val="FF3300"/>
                </a:solidFill>
              </a:rPr>
              <a:t>Confidences concerning individual or domestic life</a:t>
            </a:r>
            <a:r>
              <a:rPr lang="en-US"/>
              <a:t> entrusted by patients to a practitioner and defects in the disposition or character of patients observed during the medical attendance </a:t>
            </a:r>
            <a:r>
              <a:rPr lang="en-US" b="1">
                <a:solidFill>
                  <a:srgbClr val="FF3300"/>
                </a:solidFill>
              </a:rPr>
              <a:t>shall not be revealed</a:t>
            </a:r>
            <a:r>
              <a:rPr lang="en-US"/>
              <a:t> by him, </a:t>
            </a:r>
            <a:r>
              <a:rPr lang="en-US" b="1">
                <a:solidFill>
                  <a:srgbClr val="FF3300"/>
                </a:solidFill>
              </a:rPr>
              <a:t>to anyone</a:t>
            </a:r>
            <a:r>
              <a:rPr lang="en-US"/>
              <a:t> unless their revelation is required by the laws of the State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randombar(horizontal)">
                                      <p:cBhvr>
                                        <p:cTn id="7" dur="600">
                                          <p:stCondLst>
                                            <p:cond delay="0"/>
                                          </p:stCondLst>
                                        </p:cTn>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2" dur="500"/>
                                        <p:tgtEl>
                                          <p:spTgt spid="348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7"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800" b="1" u="sng"/>
              <a:t>DUTIES OF PRACTITIONERS TO THE PROFESSION</a:t>
            </a:r>
            <a:r>
              <a:rPr lang="en-US" sz="4000"/>
              <a:t> </a:t>
            </a:r>
          </a:p>
        </p:txBody>
      </p:sp>
      <p:sp>
        <p:nvSpPr>
          <p:cNvPr id="35843" name="Rectangle 3"/>
          <p:cNvSpPr>
            <a:spLocks noGrp="1" noChangeArrowheads="1"/>
          </p:cNvSpPr>
          <p:nvPr>
            <p:ph type="body" idx="1"/>
          </p:nvPr>
        </p:nvSpPr>
        <p:spPr/>
        <p:txBody>
          <a:bodyPr/>
          <a:lstStyle/>
          <a:p>
            <a:endParaRPr lang="en-US"/>
          </a:p>
          <a:p>
            <a:endParaRPr lang="en-US"/>
          </a:p>
          <a:p>
            <a:r>
              <a:rPr lang="en-US"/>
              <a:t> </a:t>
            </a:r>
            <a:r>
              <a:rPr lang="en-US" sz="360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4000" u="sng"/>
              <a:t>17. </a:t>
            </a:r>
            <a:r>
              <a:rPr lang="en-US" sz="4000" b="1" u="sng"/>
              <a:t>Upholding honour of Profession</a:t>
            </a:r>
          </a:p>
        </p:txBody>
      </p:sp>
      <p:sp>
        <p:nvSpPr>
          <p:cNvPr id="100355" name="Rectangle 3"/>
          <p:cNvSpPr>
            <a:spLocks noGrp="1" noChangeArrowheads="1"/>
          </p:cNvSpPr>
          <p:nvPr>
            <p:ph type="body" idx="1"/>
          </p:nvPr>
        </p:nvSpPr>
        <p:spPr/>
        <p:txBody>
          <a:bodyPr/>
          <a:lstStyle/>
          <a:p>
            <a:r>
              <a:rPr lang="en-US" sz="4400"/>
              <a:t>A practitioner of Homoeopathy shall, at all times, uphold the dignity and honour of this profession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p:cTn id="7" dur="500" fill="hold"/>
                                        <p:tgtEl>
                                          <p:spTgt spid="100354"/>
                                        </p:tgtEl>
                                        <p:attrNameLst>
                                          <p:attrName>ppt_w</p:attrName>
                                        </p:attrNameLst>
                                      </p:cBhvr>
                                      <p:tavLst>
                                        <p:tav tm="0">
                                          <p:val>
                                            <p:fltVal val="0"/>
                                          </p:val>
                                        </p:tav>
                                        <p:tav tm="100000">
                                          <p:val>
                                            <p:strVal val="#ppt_w"/>
                                          </p:val>
                                        </p:tav>
                                      </p:tavLst>
                                    </p:anim>
                                    <p:anim calcmode="lin" valueType="num">
                                      <p:cBhvr>
                                        <p:cTn id="8" dur="500" fill="hold"/>
                                        <p:tgtEl>
                                          <p:spTgt spid="10035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0355">
                                            <p:txEl>
                                              <p:pRg st="0" end="0"/>
                                            </p:txEl>
                                          </p:spTgt>
                                        </p:tgtEl>
                                        <p:attrNameLst>
                                          <p:attrName>style.visibility</p:attrName>
                                        </p:attrNameLst>
                                      </p:cBhvr>
                                      <p:to>
                                        <p:strVal val="visible"/>
                                      </p:to>
                                    </p:set>
                                    <p:anim calcmode="lin" valueType="num">
                                      <p:cBhvr>
                                        <p:cTn id="13" dur="500" fill="hold"/>
                                        <p:tgtEl>
                                          <p:spTgt spid="10035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035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66800" y="381000"/>
            <a:ext cx="7772400" cy="914400"/>
          </a:xfrm>
        </p:spPr>
        <p:txBody>
          <a:bodyPr/>
          <a:lstStyle/>
          <a:p>
            <a:r>
              <a:rPr lang="en-US" sz="4000" u="sng">
                <a:solidFill>
                  <a:srgbClr val="660033"/>
                </a:solidFill>
              </a:rPr>
              <a:t>18. </a:t>
            </a:r>
            <a:r>
              <a:rPr lang="en-US" sz="4000" b="1" u="sng">
                <a:solidFill>
                  <a:srgbClr val="660033"/>
                </a:solidFill>
              </a:rPr>
              <a:t>Membership of Medical Society</a:t>
            </a:r>
          </a:p>
        </p:txBody>
      </p:sp>
      <p:sp>
        <p:nvSpPr>
          <p:cNvPr id="36867" name="Rectangle 3"/>
          <p:cNvSpPr>
            <a:spLocks noGrp="1" noChangeArrowheads="1"/>
          </p:cNvSpPr>
          <p:nvPr>
            <p:ph type="body" idx="1"/>
          </p:nvPr>
        </p:nvSpPr>
        <p:spPr>
          <a:xfrm>
            <a:off x="1066800" y="1524000"/>
            <a:ext cx="7772400" cy="4724400"/>
          </a:xfrm>
        </p:spPr>
        <p:txBody>
          <a:bodyPr/>
          <a:lstStyle/>
          <a:p>
            <a:r>
              <a:rPr lang="en-US" sz="3600">
                <a:solidFill>
                  <a:srgbClr val="0000FF"/>
                </a:solidFill>
              </a:rPr>
              <a:t>For the advancement of his profession a practitioner of Hornoeopathy may affiliate himself with Medical Societies and contribute his time, energy and means to their progress so that they may better represent and promote the ideals of the profession</a:t>
            </a:r>
            <a:r>
              <a:rPr lang="en-US" sz="36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10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6867">
                                            <p:txEl>
                                              <p:pRg st="0" end="0"/>
                                            </p:txEl>
                                          </p:spTgt>
                                        </p:tgtEl>
                                      </p:cBhvr>
                                    </p:animEffect>
                                  </p:childTnLst>
                                </p:cTn>
                              </p:par>
                            </p:childTnLst>
                          </p:cTn>
                        </p:par>
                        <p:par>
                          <p:cTn id="10" fill="hold">
                            <p:stCondLst>
                              <p:cond delay="1000"/>
                            </p:stCondLst>
                            <p:childTnLst>
                              <p:par>
                                <p:cTn id="11" presetID="21" presetClass="emph" presetSubtype="0" fill="hold" grpId="1" nodeType="afterEffect">
                                  <p:stCondLst>
                                    <p:cond delay="0"/>
                                  </p:stCondLst>
                                  <p:childTnLst>
                                    <p:animClr clrSpc="hsl" dir="cw">
                                      <p:cBhvr override="childStyle">
                                        <p:cTn id="12" dur="5000" fill="hold"/>
                                        <p:tgtEl>
                                          <p:spTgt spid="36867">
                                            <p:txEl>
                                              <p:pRg st="0" end="0"/>
                                            </p:txEl>
                                          </p:spTgt>
                                        </p:tgtEl>
                                        <p:attrNameLst>
                                          <p:attrName>style.color</p:attrName>
                                        </p:attrNameLst>
                                      </p:cBhvr>
                                      <p:by>
                                        <p:hsl h="7200000" s="0" l="0"/>
                                      </p:by>
                                    </p:animClr>
                                    <p:animClr clrSpc="hsl" dir="cw">
                                      <p:cBhvr>
                                        <p:cTn id="13" dur="5000" fill="hold"/>
                                        <p:tgtEl>
                                          <p:spTgt spid="36867">
                                            <p:txEl>
                                              <p:pRg st="0" end="0"/>
                                            </p:txEl>
                                          </p:spTgt>
                                        </p:tgtEl>
                                        <p:attrNameLst>
                                          <p:attrName>fillcolor</p:attrName>
                                        </p:attrNameLst>
                                      </p:cBhvr>
                                      <p:by>
                                        <p:hsl h="7200000" s="0" l="0"/>
                                      </p:by>
                                    </p:animClr>
                                    <p:animClr clrSpc="hsl" dir="cw">
                                      <p:cBhvr>
                                        <p:cTn id="14" dur="5000" fill="hold"/>
                                        <p:tgtEl>
                                          <p:spTgt spid="36867">
                                            <p:txEl>
                                              <p:pRg st="0" end="0"/>
                                            </p:txEl>
                                          </p:spTgt>
                                        </p:tgtEl>
                                        <p:attrNameLst>
                                          <p:attrName>stroke.color</p:attrName>
                                        </p:attrNameLst>
                                      </p:cBhvr>
                                      <p:by>
                                        <p:hsl h="7200000" s="0" l="0"/>
                                      </p:by>
                                    </p:animClr>
                                    <p:set>
                                      <p:cBhvr>
                                        <p:cTn id="15" dur="5000" fill="hold"/>
                                        <p:tgtEl>
                                          <p:spTgt spid="3686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67" grpI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66800" y="381000"/>
            <a:ext cx="7772400" cy="762000"/>
          </a:xfrm>
        </p:spPr>
        <p:txBody>
          <a:bodyPr/>
          <a:lstStyle/>
          <a:p>
            <a:r>
              <a:rPr lang="en-US" sz="4000" u="sng"/>
              <a:t>19. </a:t>
            </a:r>
            <a:r>
              <a:rPr lang="en-US" sz="4000" b="1" u="sng"/>
              <a:t>Exposure of Unethical Conduct</a:t>
            </a:r>
            <a:r>
              <a:rPr lang="en-US"/>
              <a:t> </a:t>
            </a:r>
          </a:p>
        </p:txBody>
      </p:sp>
      <p:sp>
        <p:nvSpPr>
          <p:cNvPr id="37891" name="Rectangle 3"/>
          <p:cNvSpPr>
            <a:spLocks noGrp="1" noChangeArrowheads="1"/>
          </p:cNvSpPr>
          <p:nvPr>
            <p:ph type="body" idx="1"/>
          </p:nvPr>
        </p:nvSpPr>
        <p:spPr>
          <a:xfrm>
            <a:off x="1066800" y="1600200"/>
            <a:ext cx="7772400" cy="4267200"/>
          </a:xfrm>
        </p:spPr>
        <p:txBody>
          <a:bodyPr/>
          <a:lstStyle/>
          <a:p>
            <a:r>
              <a:rPr lang="en-US" sz="4400"/>
              <a:t>A practitioner of Homoeopathy </a:t>
            </a:r>
            <a:r>
              <a:rPr lang="en-US" sz="4400" u="sng"/>
              <a:t>shall expose,</a:t>
            </a:r>
            <a:r>
              <a:rPr lang="en-US" sz="4400"/>
              <a:t> without fear or favour, the incompetent, corrupt, dishonest or unethical conduct on the part of any member of the profession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US" sz="4000" u="sng">
                <a:solidFill>
                  <a:srgbClr val="660033"/>
                </a:solidFill>
              </a:rPr>
              <a:t>20. </a:t>
            </a:r>
            <a:r>
              <a:rPr lang="en-US" sz="4000" b="1" u="sng">
                <a:solidFill>
                  <a:srgbClr val="660033"/>
                </a:solidFill>
              </a:rPr>
              <a:t>Association with Unregistered Persons</a:t>
            </a:r>
            <a:r>
              <a:rPr lang="en-US" sz="4000"/>
              <a:t> </a:t>
            </a:r>
          </a:p>
        </p:txBody>
      </p:sp>
      <p:sp>
        <p:nvSpPr>
          <p:cNvPr id="38915" name="Rectangle 3"/>
          <p:cNvSpPr>
            <a:spLocks noGrp="1" noChangeArrowheads="1"/>
          </p:cNvSpPr>
          <p:nvPr>
            <p:ph type="body" idx="1"/>
          </p:nvPr>
        </p:nvSpPr>
        <p:spPr>
          <a:xfrm>
            <a:off x="1066800" y="2057400"/>
            <a:ext cx="7772400" cy="3810000"/>
          </a:xfrm>
        </p:spPr>
        <p:txBody>
          <a:bodyPr/>
          <a:lstStyle/>
          <a:p>
            <a:r>
              <a:rPr lang="en-US" sz="4000"/>
              <a:t>A practitioner of Homoeopathy </a:t>
            </a:r>
            <a:r>
              <a:rPr lang="en-US" sz="4000" b="1">
                <a:solidFill>
                  <a:srgbClr val="FF3300"/>
                </a:solidFill>
              </a:rPr>
              <a:t>shall not associate</a:t>
            </a:r>
            <a:r>
              <a:rPr lang="en-US" sz="4000"/>
              <a:t> himself professionally with any body or society of unregistered practitioners of Homoeopathy.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animEffect transition="in" filter="fade">
                                      <p:cBhvr>
                                        <p:cTn id="9" dur="500"/>
                                        <p:tgtEl>
                                          <p:spTgt spid="38914"/>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mph" presetSubtype="2" fill="hold" nodeType="clickEffect">
                                  <p:stCondLst>
                                    <p:cond delay="0"/>
                                  </p:stCondLst>
                                  <p:childTnLst>
                                    <p:animClr clrSpc="rgb" dir="cw">
                                      <p:cBhvr>
                                        <p:cTn id="13" dur="2000" fill="hold"/>
                                        <p:tgtEl>
                                          <p:spTgt spid="38914"/>
                                        </p:tgtEl>
                                        <p:attrNameLst>
                                          <p:attrName>stroke.color</p:attrName>
                                        </p:attrNameLst>
                                      </p:cBhvr>
                                      <p:to>
                                        <a:schemeClr val="accent2"/>
                                      </p:to>
                                    </p:animClr>
                                    <p:set>
                                      <p:cBhvr>
                                        <p:cTn id="14" dur="2000" fill="hold"/>
                                        <p:tgtEl>
                                          <p:spTgt spid="38914"/>
                                        </p:tgtEl>
                                        <p:attrNameLst>
                                          <p:attrName>stroke.on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8915">
                                            <p:txEl>
                                              <p:pRg st="0" end="0"/>
                                            </p:txEl>
                                          </p:spTgt>
                                        </p:tgtEl>
                                        <p:attrNameLst>
                                          <p:attrName>style.visibility</p:attrName>
                                        </p:attrNameLst>
                                      </p:cBhvr>
                                      <p:to>
                                        <p:strVal val="visible"/>
                                      </p:to>
                                    </p:set>
                                    <p:anim calcmode="lin" valueType="num">
                                      <p:cBhvr>
                                        <p:cTn id="19"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flipV="1">
            <a:off x="1066800" y="304800"/>
            <a:ext cx="7772400" cy="76200"/>
          </a:xfrm>
        </p:spPr>
        <p:txBody>
          <a:bodyPr/>
          <a:lstStyle/>
          <a:p>
            <a:endParaRPr lang="en-US" sz="4000"/>
          </a:p>
        </p:txBody>
      </p:sp>
      <p:sp>
        <p:nvSpPr>
          <p:cNvPr id="74755" name="Rectangle 3"/>
          <p:cNvSpPr>
            <a:spLocks noGrp="1" noChangeArrowheads="1"/>
          </p:cNvSpPr>
          <p:nvPr>
            <p:ph type="body" sz="half" idx="1"/>
          </p:nvPr>
        </p:nvSpPr>
        <p:spPr>
          <a:xfrm>
            <a:off x="1066800" y="304800"/>
            <a:ext cx="4495800" cy="6019800"/>
          </a:xfrm>
        </p:spPr>
        <p:txBody>
          <a:bodyPr/>
          <a:lstStyle/>
          <a:p>
            <a:r>
              <a:rPr lang="en-US"/>
              <a:t>(1) I </a:t>
            </a:r>
            <a:r>
              <a:rPr lang="en-US">
                <a:solidFill>
                  <a:srgbClr val="CC3300"/>
                </a:solidFill>
              </a:rPr>
              <a:t>solemnly pledge</a:t>
            </a:r>
            <a:r>
              <a:rPr lang="en-US"/>
              <a:t> myself to consecrate my life to the service of humanity   </a:t>
            </a:r>
          </a:p>
          <a:p>
            <a:r>
              <a:rPr lang="en-US"/>
              <a:t>(2) </a:t>
            </a:r>
            <a:r>
              <a:rPr lang="en-US">
                <a:solidFill>
                  <a:srgbClr val="CC3300"/>
                </a:solidFill>
              </a:rPr>
              <a:t>Even under threat</a:t>
            </a:r>
            <a:r>
              <a:rPr lang="en-US"/>
              <a:t>, I </a:t>
            </a:r>
            <a:r>
              <a:rPr lang="en-US">
                <a:solidFill>
                  <a:srgbClr val="CC3300"/>
                </a:solidFill>
              </a:rPr>
              <a:t>will not</a:t>
            </a:r>
            <a:r>
              <a:rPr lang="en-US"/>
              <a:t> use my medical knowledge </a:t>
            </a:r>
            <a:r>
              <a:rPr lang="en-US">
                <a:solidFill>
                  <a:srgbClr val="CC3300"/>
                </a:solidFill>
              </a:rPr>
              <a:t>contrary to the laws of humanity</a:t>
            </a:r>
            <a:r>
              <a:rPr lang="en-US"/>
              <a:t> </a:t>
            </a:r>
          </a:p>
          <a:p>
            <a:r>
              <a:rPr lang="en-US"/>
              <a:t>(3) I will maintain the </a:t>
            </a:r>
            <a:r>
              <a:rPr lang="en-US">
                <a:solidFill>
                  <a:srgbClr val="CC3300"/>
                </a:solidFill>
              </a:rPr>
              <a:t>utmost respect</a:t>
            </a:r>
            <a:r>
              <a:rPr lang="en-US"/>
              <a:t> for human life.</a:t>
            </a:r>
            <a:r>
              <a:rPr lang="en-US" sz="2800"/>
              <a:t>    </a:t>
            </a:r>
          </a:p>
          <a:p>
            <a:pPr>
              <a:buFontTx/>
              <a:buNone/>
            </a:pPr>
            <a:endParaRPr lang="en-US" sz="2800"/>
          </a:p>
        </p:txBody>
      </p:sp>
      <p:pic>
        <p:nvPicPr>
          <p:cNvPr id="74758" name="Picture 6" descr="Samuel_Hahnemann"/>
          <p:cNvPicPr>
            <a:picLocks noGrp="1" noChangeAspect="1" noChangeArrowheads="1"/>
          </p:cNvPicPr>
          <p:nvPr>
            <p:ph sz="half" idx="2"/>
          </p:nvPr>
        </p:nvPicPr>
        <p:blipFill>
          <a:blip r:embed="rId2"/>
          <a:srcRect/>
          <a:stretch>
            <a:fillRect/>
          </a:stretch>
        </p:blipFill>
        <p:spPr>
          <a:xfrm>
            <a:off x="5943600" y="1066800"/>
            <a:ext cx="2841625" cy="3124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p:cTn id="7" dur="50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8" dur="5000" fill="hold"/>
                                        <p:tgtEl>
                                          <p:spTgt spid="74755">
                                            <p:txEl>
                                              <p:pRg st="0" end="0"/>
                                            </p:txEl>
                                          </p:spTgt>
                                        </p:tgtEl>
                                        <p:attrNameLst>
                                          <p:attrName>ppt_h</p:attrName>
                                        </p:attrNameLst>
                                      </p:cBhvr>
                                      <p:tavLst>
                                        <p:tav tm="0">
                                          <p:val>
                                            <p:fltVal val="0"/>
                                          </p:val>
                                        </p:tav>
                                        <p:tav tm="100000">
                                          <p:val>
                                            <p:strVal val="#ppt_h"/>
                                          </p:val>
                                        </p:tav>
                                      </p:tavLst>
                                    </p:anim>
                                    <p:animEffect transition="in" filter="fade">
                                      <p:cBhvr>
                                        <p:cTn id="9" dur="5000"/>
                                        <p:tgtEl>
                                          <p:spTgt spid="747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4755">
                                            <p:txEl>
                                              <p:pRg st="1" end="1"/>
                                            </p:txEl>
                                          </p:spTgt>
                                        </p:tgtEl>
                                        <p:attrNameLst>
                                          <p:attrName>style.visibility</p:attrName>
                                        </p:attrNameLst>
                                      </p:cBhvr>
                                      <p:to>
                                        <p:strVal val="visible"/>
                                      </p:to>
                                    </p:set>
                                    <p:anim calcmode="lin" valueType="num">
                                      <p:cBhvr>
                                        <p:cTn id="14" dur="5000" fill="hold"/>
                                        <p:tgtEl>
                                          <p:spTgt spid="74755">
                                            <p:txEl>
                                              <p:pRg st="1" end="1"/>
                                            </p:txEl>
                                          </p:spTgt>
                                        </p:tgtEl>
                                        <p:attrNameLst>
                                          <p:attrName>ppt_w</p:attrName>
                                        </p:attrNameLst>
                                      </p:cBhvr>
                                      <p:tavLst>
                                        <p:tav tm="0">
                                          <p:val>
                                            <p:fltVal val="0"/>
                                          </p:val>
                                        </p:tav>
                                        <p:tav tm="100000">
                                          <p:val>
                                            <p:strVal val="#ppt_w"/>
                                          </p:val>
                                        </p:tav>
                                      </p:tavLst>
                                    </p:anim>
                                    <p:anim calcmode="lin" valueType="num">
                                      <p:cBhvr>
                                        <p:cTn id="15" dur="5000" fill="hold"/>
                                        <p:tgtEl>
                                          <p:spTgt spid="74755">
                                            <p:txEl>
                                              <p:pRg st="1" end="1"/>
                                            </p:txEl>
                                          </p:spTgt>
                                        </p:tgtEl>
                                        <p:attrNameLst>
                                          <p:attrName>ppt_h</p:attrName>
                                        </p:attrNameLst>
                                      </p:cBhvr>
                                      <p:tavLst>
                                        <p:tav tm="0">
                                          <p:val>
                                            <p:fltVal val="0"/>
                                          </p:val>
                                        </p:tav>
                                        <p:tav tm="100000">
                                          <p:val>
                                            <p:strVal val="#ppt_h"/>
                                          </p:val>
                                        </p:tav>
                                      </p:tavLst>
                                    </p:anim>
                                    <p:animEffect transition="in" filter="fade">
                                      <p:cBhvr>
                                        <p:cTn id="16" dur="5000"/>
                                        <p:tgtEl>
                                          <p:spTgt spid="7475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4755">
                                            <p:txEl>
                                              <p:pRg st="2" end="2"/>
                                            </p:txEl>
                                          </p:spTgt>
                                        </p:tgtEl>
                                        <p:attrNameLst>
                                          <p:attrName>style.visibility</p:attrName>
                                        </p:attrNameLst>
                                      </p:cBhvr>
                                      <p:to>
                                        <p:strVal val="visible"/>
                                      </p:to>
                                    </p:set>
                                    <p:anim calcmode="lin" valueType="num">
                                      <p:cBhvr>
                                        <p:cTn id="21" dur="5000" fill="hold"/>
                                        <p:tgtEl>
                                          <p:spTgt spid="74755">
                                            <p:txEl>
                                              <p:pRg st="2" end="2"/>
                                            </p:txEl>
                                          </p:spTgt>
                                        </p:tgtEl>
                                        <p:attrNameLst>
                                          <p:attrName>ppt_w</p:attrName>
                                        </p:attrNameLst>
                                      </p:cBhvr>
                                      <p:tavLst>
                                        <p:tav tm="0">
                                          <p:val>
                                            <p:fltVal val="0"/>
                                          </p:val>
                                        </p:tav>
                                        <p:tav tm="100000">
                                          <p:val>
                                            <p:strVal val="#ppt_w"/>
                                          </p:val>
                                        </p:tav>
                                      </p:tavLst>
                                    </p:anim>
                                    <p:anim calcmode="lin" valueType="num">
                                      <p:cBhvr>
                                        <p:cTn id="22" dur="5000" fill="hold"/>
                                        <p:tgtEl>
                                          <p:spTgt spid="74755">
                                            <p:txEl>
                                              <p:pRg st="2" end="2"/>
                                            </p:txEl>
                                          </p:spTgt>
                                        </p:tgtEl>
                                        <p:attrNameLst>
                                          <p:attrName>ppt_h</p:attrName>
                                        </p:attrNameLst>
                                      </p:cBhvr>
                                      <p:tavLst>
                                        <p:tav tm="0">
                                          <p:val>
                                            <p:fltVal val="0"/>
                                          </p:val>
                                        </p:tav>
                                        <p:tav tm="100000">
                                          <p:val>
                                            <p:strVal val="#ppt_h"/>
                                          </p:val>
                                        </p:tav>
                                      </p:tavLst>
                                    </p:anim>
                                    <p:animEffect transition="in" filter="fade">
                                      <p:cBhvr>
                                        <p:cTn id="23" dur="50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66800" y="381000"/>
            <a:ext cx="7772400" cy="533400"/>
          </a:xfrm>
        </p:spPr>
        <p:txBody>
          <a:bodyPr/>
          <a:lstStyle/>
          <a:p>
            <a:pPr algn="ctr"/>
            <a:r>
              <a:rPr lang="en-US" sz="3200" u="sng"/>
              <a:t>21. </a:t>
            </a:r>
            <a:r>
              <a:rPr lang="en-US" sz="3200" b="1" u="sng"/>
              <a:t>Appointment of Substitutes</a:t>
            </a:r>
          </a:p>
        </p:txBody>
      </p:sp>
      <p:sp>
        <p:nvSpPr>
          <p:cNvPr id="39939" name="Rectangle 3"/>
          <p:cNvSpPr>
            <a:spLocks noGrp="1" noChangeArrowheads="1"/>
          </p:cNvSpPr>
          <p:nvPr>
            <p:ph type="body" idx="1"/>
          </p:nvPr>
        </p:nvSpPr>
        <p:spPr>
          <a:xfrm>
            <a:off x="685800" y="1219200"/>
            <a:ext cx="8153400" cy="5181600"/>
          </a:xfrm>
        </p:spPr>
        <p:txBody>
          <a:bodyPr/>
          <a:lstStyle/>
          <a:p>
            <a:pPr>
              <a:lnSpc>
                <a:spcPct val="80000"/>
              </a:lnSpc>
            </a:pPr>
            <a:r>
              <a:rPr lang="en-US" sz="2800"/>
              <a:t>Whenever a practitioner of Homoeopathy requests another to attend to his patients during his temporary absence from practice, professional courtesy requires the acceptance of such appointment by the latter, if it is consistent with his other duties.</a:t>
            </a:r>
          </a:p>
          <a:p>
            <a:pPr>
              <a:lnSpc>
                <a:spcPct val="80000"/>
              </a:lnSpc>
            </a:pPr>
            <a:r>
              <a:rPr lang="en-US" sz="2800"/>
              <a:t> 'The practitioner of Homoeopathy acting under such an appointment shall </a:t>
            </a:r>
            <a:r>
              <a:rPr lang="en-US" sz="2800">
                <a:solidFill>
                  <a:srgbClr val="FF3300"/>
                </a:solidFill>
              </a:rPr>
              <a:t>give the utmost consideration to the interests and reputation</a:t>
            </a:r>
            <a:r>
              <a:rPr lang="en-US" sz="2800"/>
              <a:t> of the absent practitioner.</a:t>
            </a:r>
          </a:p>
          <a:p>
            <a:pPr>
              <a:lnSpc>
                <a:spcPct val="80000"/>
              </a:lnSpc>
            </a:pPr>
            <a:r>
              <a:rPr lang="en-US" sz="2800"/>
              <a:t> He shall not charge either the patient or the absent practitioner of Homoeopathy for his services, except in the case of a special arrangement between them. </a:t>
            </a:r>
          </a:p>
          <a:p>
            <a:pPr>
              <a:lnSpc>
                <a:spcPct val="80000"/>
              </a:lnSpc>
            </a:pPr>
            <a:r>
              <a:rPr lang="en-US" sz="2800"/>
              <a:t>All such patients shall be restored to the care of the absent practitioner of Homoeopathy upon his return.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checkerboard(across)">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 to="" calcmode="lin" valueType="num">
                                      <p:cBhvr>
                                        <p:cTn id="12" dur="1" fill="hold"/>
                                        <p:tgtEl>
                                          <p:spTgt spid="39939">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9939">
                                            <p:txEl>
                                              <p:pRg st="1" end="1"/>
                                            </p:txEl>
                                          </p:spTgt>
                                        </p:tgtEl>
                                        <p:attrNameLst>
                                          <p:attrName>style.visibility</p:attrName>
                                        </p:attrNameLst>
                                      </p:cBhvr>
                                      <p:to>
                                        <p:strVal val="visible"/>
                                      </p:to>
                                    </p:set>
                                    <p:anim to="" calcmode="lin" valueType="num">
                                      <p:cBhvr>
                                        <p:cTn id="15" dur="1" fill="hold"/>
                                        <p:tgtEl>
                                          <p:spTgt spid="39939">
                                            <p:txEl>
                                              <p:pRg st="1" end="1"/>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 to="" calcmode="lin" valueType="num">
                                      <p:cBhvr>
                                        <p:cTn id="18" dur="1" fill="hold"/>
                                        <p:tgtEl>
                                          <p:spTgt spid="39939">
                                            <p:txEl>
                                              <p:pRg st="2" end="2"/>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39939">
                                            <p:txEl>
                                              <p:pRg st="3" end="3"/>
                                            </p:txEl>
                                          </p:spTgt>
                                        </p:tgtEl>
                                        <p:attrNameLst>
                                          <p:attrName>style.visibility</p:attrName>
                                        </p:attrNameLst>
                                      </p:cBhvr>
                                      <p:to>
                                        <p:strVal val="visible"/>
                                      </p:to>
                                    </p:set>
                                    <p:anim to="" calcmode="lin" valueType="num">
                                      <p:cBhvr>
                                        <p:cTn id="21" dur="1" fill="hold"/>
                                        <p:tgtEl>
                                          <p:spTgt spid="3993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en-US" sz="3200" u="sng"/>
              <a:t>22. </a:t>
            </a:r>
            <a:r>
              <a:rPr lang="en-US" sz="3200" b="1" u="sng"/>
              <a:t>Charges for service to Practitioners of Homoeopathy</a:t>
            </a:r>
            <a:r>
              <a:rPr lang="en-US" sz="4000"/>
              <a:t> </a:t>
            </a:r>
          </a:p>
        </p:txBody>
      </p:sp>
      <p:sp>
        <p:nvSpPr>
          <p:cNvPr id="40963" name="Rectangle 3"/>
          <p:cNvSpPr>
            <a:spLocks noGrp="1" noChangeArrowheads="1"/>
          </p:cNvSpPr>
          <p:nvPr>
            <p:ph type="body" idx="1"/>
          </p:nvPr>
        </p:nvSpPr>
        <p:spPr>
          <a:xfrm>
            <a:off x="1066800" y="1676400"/>
            <a:ext cx="7772400" cy="4572000"/>
          </a:xfrm>
        </p:spPr>
        <p:txBody>
          <a:bodyPr/>
          <a:lstStyle/>
          <a:p>
            <a:r>
              <a:rPr lang="en-US"/>
              <a:t>(1) There is no rule that a practitioner of Homoeopathy shall not charge another practitioner of Homoeopathy for his services, but a practitioner of Homoeopathy shall consider it a pleasure and privilege to render gratuitous service to his professional brother and his dependents, if they are in his vicinity or to a medical student.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1000" fill="hold"/>
                                        <p:tgtEl>
                                          <p:spTgt spid="40962"/>
                                        </p:tgtEl>
                                        <p:attrNameLst>
                                          <p:attrName>ppt_w</p:attrName>
                                        </p:attrNameLst>
                                      </p:cBhvr>
                                      <p:tavLst>
                                        <p:tav tm="0">
                                          <p:val>
                                            <p:strVal val="#ppt_w*0.70"/>
                                          </p:val>
                                        </p:tav>
                                        <p:tav tm="100000">
                                          <p:val>
                                            <p:strVal val="#ppt_w"/>
                                          </p:val>
                                        </p:tav>
                                      </p:tavLst>
                                    </p:anim>
                                    <p:anim calcmode="lin" valueType="num">
                                      <p:cBhvr>
                                        <p:cTn id="8" dur="1000" fill="hold"/>
                                        <p:tgtEl>
                                          <p:spTgt spid="40962"/>
                                        </p:tgtEl>
                                        <p:attrNameLst>
                                          <p:attrName>ppt_h</p:attrName>
                                        </p:attrNameLst>
                                      </p:cBhvr>
                                      <p:tavLst>
                                        <p:tav tm="0">
                                          <p:val>
                                            <p:strVal val="#ppt_h"/>
                                          </p:val>
                                        </p:tav>
                                        <p:tav tm="100000">
                                          <p:val>
                                            <p:strVal val="#ppt_h"/>
                                          </p:val>
                                        </p:tav>
                                      </p:tavLst>
                                    </p:anim>
                                    <p:animEffect transition="in" filter="fade">
                                      <p:cBhvr>
                                        <p:cTn id="9" dur="1000"/>
                                        <p:tgtEl>
                                          <p:spTgt spid="4096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path" presetSubtype="0" accel="50000" decel="50000" fill="hold" grpId="0" nodeType="clickEffect">
                                  <p:stCondLst>
                                    <p:cond delay="0"/>
                                  </p:stCondLst>
                                  <p:childTnLst>
                                    <p:animMotion origin="layout" path="M 0.0 0.0  C 0.001 0.04528  0.011 0.08657  0.028 0.1132  C 0.028 0.11453  0.055 0.15049  0.055 0.14916  C 0.07 0.16914  0.079 0.19711  0.079 0.2264  C 0.079 0.285  0.044 0.33162  0.0 0.33295  C -0.044 0.33162  -0.079 0.285  -0.079 0.2264  C -0.079 0.19711  -0.07 0.16914  -0.055 0.14916  C -0.055 0.15049  -0.028 0.11453  -0.028 0.1132  C -0.011 0.08657  -0.001 0.04528  0.0 0.0  Z" pathEditMode="relative" ptsTypes="">
                                      <p:cBhvr>
                                        <p:cTn id="13" dur="2000" fill="hold"/>
                                        <p:tgtEl>
                                          <p:spTgt spid="4096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66800" y="381000"/>
            <a:ext cx="7772400" cy="76200"/>
          </a:xfrm>
        </p:spPr>
        <p:txBody>
          <a:bodyPr/>
          <a:lstStyle/>
          <a:p>
            <a:endParaRPr lang="en-US" sz="4000"/>
          </a:p>
        </p:txBody>
      </p:sp>
      <p:sp>
        <p:nvSpPr>
          <p:cNvPr id="43011" name="Rectangle 3"/>
          <p:cNvSpPr>
            <a:spLocks noGrp="1" noChangeArrowheads="1"/>
          </p:cNvSpPr>
          <p:nvPr>
            <p:ph type="body" idx="1"/>
          </p:nvPr>
        </p:nvSpPr>
        <p:spPr>
          <a:xfrm>
            <a:off x="1066800" y="762000"/>
            <a:ext cx="7772400" cy="5105400"/>
          </a:xfrm>
        </p:spPr>
        <p:txBody>
          <a:bodyPr/>
          <a:lstStyle/>
          <a:p>
            <a:r>
              <a:rPr lang="en-US" sz="2800"/>
              <a:t>23. (1) The practitioner of Homoeopathy called in an emergency to visit a patient under the care of another practitioner of Homoeopathy shall, when the emergency is over, retire in favour of the latter; but he shall be entitled to charge the patient for his services</a:t>
            </a:r>
          </a:p>
          <a:p>
            <a:r>
              <a:rPr lang="en-US" sz="2800"/>
              <a:t>(2) When a practitioner of Homoeopathy is consulted at his own residence, </a:t>
            </a:r>
            <a:r>
              <a:rPr lang="en-US" sz="2800" b="1"/>
              <a:t>it is not necessary for him to enquire of the patient</a:t>
            </a:r>
            <a:r>
              <a:rPr lang="en-US" sz="2800"/>
              <a:t> if he is under the care of another practitioner of Homoeopathy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3011">
                                            <p:txEl>
                                              <p:pRg st="0" end="0"/>
                                            </p:txEl>
                                          </p:spTgt>
                                        </p:tgtEl>
                                        <p:attrNameLst>
                                          <p:attrName>style.visibility</p:attrName>
                                        </p:attrNameLst>
                                      </p:cBhvr>
                                      <p:to>
                                        <p:strVal val="visible"/>
                                      </p:to>
                                    </p:set>
                                    <p:animEffect transition="in" filter="fade">
                                      <p:cBhvr>
                                        <p:cTn id="14" dur="1000">
                                          <p:stCondLst>
                                            <p:cond delay="0"/>
                                          </p:stCondLst>
                                        </p:cTn>
                                        <p:tgtEl>
                                          <p:spTgt spid="430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Effect transition="in" filter="fade">
                                      <p:cBhvr>
                                        <p:cTn id="19" dur="1000">
                                          <p:stCondLst>
                                            <p:cond delay="0"/>
                                          </p:stCondLst>
                                        </p:cTn>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381000"/>
            <a:ext cx="7772400" cy="304800"/>
          </a:xfrm>
        </p:spPr>
        <p:txBody>
          <a:bodyPr/>
          <a:lstStyle/>
          <a:p>
            <a:endParaRPr lang="en-US" sz="4000"/>
          </a:p>
        </p:txBody>
      </p:sp>
      <p:sp>
        <p:nvSpPr>
          <p:cNvPr id="44035" name="Rectangle 3"/>
          <p:cNvSpPr>
            <a:spLocks noGrp="1" noChangeArrowheads="1"/>
          </p:cNvSpPr>
          <p:nvPr>
            <p:ph type="body" idx="1"/>
          </p:nvPr>
        </p:nvSpPr>
        <p:spPr>
          <a:xfrm>
            <a:off x="1066800" y="838200"/>
            <a:ext cx="7772400" cy="5029200"/>
          </a:xfrm>
        </p:spPr>
        <p:txBody>
          <a:bodyPr/>
          <a:lstStyle/>
          <a:p>
            <a:r>
              <a:rPr lang="en-US" sz="4000"/>
              <a:t>(3) When a consulting practitioner of Homoeopathy sees a patient at the request of another practitioner of Homoeopathy, it shall be his duty to write a letter stating his opinion of the case with the mode of treatment he thinks is required to be adopted.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66800" y="381000"/>
            <a:ext cx="7772400" cy="685800"/>
          </a:xfrm>
        </p:spPr>
        <p:txBody>
          <a:bodyPr/>
          <a:lstStyle/>
          <a:p>
            <a:r>
              <a:rPr lang="en-US" sz="3600" u="sng"/>
              <a:t>24. </a:t>
            </a:r>
            <a:r>
              <a:rPr lang="en-US" sz="3600" b="1" u="sng"/>
              <a:t>Engagement for an Obstetrics Case</a:t>
            </a:r>
            <a:r>
              <a:rPr lang="en-US" sz="4000"/>
              <a:t> </a:t>
            </a:r>
          </a:p>
        </p:txBody>
      </p:sp>
      <p:sp>
        <p:nvSpPr>
          <p:cNvPr id="45059" name="Rectangle 3"/>
          <p:cNvSpPr>
            <a:spLocks noGrp="1" noChangeArrowheads="1"/>
          </p:cNvSpPr>
          <p:nvPr>
            <p:ph type="body" idx="1"/>
          </p:nvPr>
        </p:nvSpPr>
        <p:spPr>
          <a:xfrm>
            <a:off x="1066800" y="1066800"/>
            <a:ext cx="7772400" cy="4800600"/>
          </a:xfrm>
        </p:spPr>
        <p:txBody>
          <a:bodyPr/>
          <a:lstStyle/>
          <a:p>
            <a:r>
              <a:rPr lang="en-US" sz="3600"/>
              <a:t>(1) If a practitioner of Homoeopathy is engaged to attend to a woman during her confinement, he shall do so. </a:t>
            </a:r>
          </a:p>
          <a:p>
            <a:r>
              <a:rPr lang="en-US" sz="3600"/>
              <a:t>Refusal to do so on an excuse of any other engagement shall not be considered ethical except when he is already engaged on a similar or other serious case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19200" y="381000"/>
            <a:ext cx="7620000" cy="76200"/>
          </a:xfrm>
        </p:spPr>
        <p:txBody>
          <a:bodyPr/>
          <a:lstStyle/>
          <a:p>
            <a:endParaRPr lang="en-US" sz="4000"/>
          </a:p>
        </p:txBody>
      </p:sp>
      <p:sp>
        <p:nvSpPr>
          <p:cNvPr id="46083" name="Rectangle 3"/>
          <p:cNvSpPr>
            <a:spLocks noGrp="1" noChangeArrowheads="1"/>
          </p:cNvSpPr>
          <p:nvPr>
            <p:ph type="body" idx="1"/>
          </p:nvPr>
        </p:nvSpPr>
        <p:spPr>
          <a:xfrm>
            <a:off x="1066800" y="381000"/>
            <a:ext cx="7772400" cy="5943600"/>
          </a:xfrm>
        </p:spPr>
        <p:txBody>
          <a:bodyPr/>
          <a:lstStyle/>
          <a:p>
            <a:r>
              <a:rPr lang="en-US" sz="3600"/>
              <a:t>(2) When a practitioner of Homoeopathy who has been engaged to attend on an obstetrics case is absent and another is sent for and delivery is accomplished, the acting practitioner of Homoeopathy shall be entitled to his professional fees; provided he shall secure the patient's consent to withdraw on the arrival of the practitioner of Homoeopathy already engaged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66800" y="381000"/>
            <a:ext cx="7772400" cy="76200"/>
          </a:xfrm>
        </p:spPr>
        <p:txBody>
          <a:bodyPr/>
          <a:lstStyle/>
          <a:p>
            <a:endParaRPr lang="en-US" sz="4000"/>
          </a:p>
        </p:txBody>
      </p:sp>
      <p:sp>
        <p:nvSpPr>
          <p:cNvPr id="47107" name="Rectangle 3"/>
          <p:cNvSpPr>
            <a:spLocks noGrp="1" noChangeArrowheads="1"/>
          </p:cNvSpPr>
          <p:nvPr>
            <p:ph type="body" idx="1"/>
          </p:nvPr>
        </p:nvSpPr>
        <p:spPr>
          <a:xfrm>
            <a:off x="914400" y="457200"/>
            <a:ext cx="7924800" cy="5791200"/>
          </a:xfrm>
        </p:spPr>
        <p:txBody>
          <a:bodyPr/>
          <a:lstStyle/>
          <a:p>
            <a:r>
              <a:rPr lang="en-US" sz="3600"/>
              <a:t>25. When it becomes the duty of a practitioner of Homoeopathy occupying an official position to see and report upon an illness or injury, he shall communicate to the practitioner of Homoeopathy in attendance so as to give him an option of being present. </a:t>
            </a:r>
          </a:p>
          <a:p>
            <a:r>
              <a:rPr lang="en-US" sz="3600"/>
              <a:t>The </a:t>
            </a:r>
            <a:r>
              <a:rPr lang="en-US" sz="3600" b="1">
                <a:solidFill>
                  <a:srgbClr val="FF3300"/>
                </a:solidFill>
              </a:rPr>
              <a:t>medical officer shall avoid remarks upon the diagnosis or the treatment</a:t>
            </a:r>
            <a:r>
              <a:rPr lang="en-US" sz="3600"/>
              <a:t> that has been adopted</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47106"/>
                                        </p:tgtEl>
                                        <p:attrNameLst>
                                          <p:attrName>style.visibility</p:attrName>
                                        </p:attrNameLst>
                                      </p:cBhvr>
                                      <p:to>
                                        <p:strVal val="visible"/>
                                      </p:to>
                                    </p:set>
                                    <p:anim calcmode="lin" valueType="num">
                                      <p:cBhvr>
                                        <p:cTn id="7" dur="1000" fill="hold"/>
                                        <p:tgtEl>
                                          <p:spTgt spid="47106"/>
                                        </p:tgtEl>
                                        <p:attrNameLst>
                                          <p:attrName>ppt_w</p:attrName>
                                        </p:attrNameLst>
                                      </p:cBhvr>
                                      <p:tavLst>
                                        <p:tav tm="0">
                                          <p:val>
                                            <p:strVal val="#ppt_w+.3"/>
                                          </p:val>
                                        </p:tav>
                                        <p:tav tm="100000">
                                          <p:val>
                                            <p:strVal val="#ppt_w"/>
                                          </p:val>
                                        </p:tav>
                                      </p:tavLst>
                                    </p:anim>
                                    <p:anim calcmode="lin" valueType="num">
                                      <p:cBhvr>
                                        <p:cTn id="8" dur="1000" fill="hold"/>
                                        <p:tgtEl>
                                          <p:spTgt spid="47106"/>
                                        </p:tgtEl>
                                        <p:attrNameLst>
                                          <p:attrName>ppt_h</p:attrName>
                                        </p:attrNameLst>
                                      </p:cBhvr>
                                      <p:tavLst>
                                        <p:tav tm="0">
                                          <p:val>
                                            <p:strVal val="#ppt_h"/>
                                          </p:val>
                                        </p:tav>
                                        <p:tav tm="100000">
                                          <p:val>
                                            <p:strVal val="#ppt_h"/>
                                          </p:val>
                                        </p:tav>
                                      </p:tavLst>
                                    </p:anim>
                                    <p:animEffect transition="in" filter="fade">
                                      <p:cBhvr>
                                        <p:cTn id="9" dur="1000"/>
                                        <p:tgtEl>
                                          <p:spTgt spid="4710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7107">
                                            <p:txEl>
                                              <p:pRg st="0" end="0"/>
                                            </p:txEl>
                                          </p:spTgt>
                                        </p:tgtEl>
                                        <p:attrNameLst>
                                          <p:attrName>style.visibility</p:attrName>
                                        </p:attrNameLst>
                                      </p:cBhvr>
                                      <p:to>
                                        <p:strVal val="visible"/>
                                      </p:to>
                                    </p:set>
                                    <p:anim calcmode="lin" valueType="num">
                                      <p:cBhvr>
                                        <p:cTn id="14" dur="1000" fill="hold"/>
                                        <p:tgtEl>
                                          <p:spTgt spid="4710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710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710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7107">
                                            <p:txEl>
                                              <p:pRg st="1" end="1"/>
                                            </p:txEl>
                                          </p:spTgt>
                                        </p:tgtEl>
                                        <p:attrNameLst>
                                          <p:attrName>style.visibility</p:attrName>
                                        </p:attrNameLst>
                                      </p:cBhvr>
                                      <p:to>
                                        <p:strVal val="visible"/>
                                      </p:to>
                                    </p:set>
                                    <p:anim calcmode="lin" valueType="num">
                                      <p:cBhvr>
                                        <p:cTn id="21" dur="1000" fill="hold"/>
                                        <p:tgtEl>
                                          <p:spTgt spid="47107">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47107">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8200" y="228600"/>
            <a:ext cx="8001000" cy="1524000"/>
          </a:xfrm>
          <a:solidFill>
            <a:schemeClr val="accent1"/>
          </a:solidFill>
        </p:spPr>
        <p:txBody>
          <a:bodyPr/>
          <a:lstStyle/>
          <a:p>
            <a:pPr algn="ctr"/>
            <a:r>
              <a:rPr lang="en-US" sz="3200" b="1" u="sng">
                <a:solidFill>
                  <a:srgbClr val="660033"/>
                </a:solidFill>
              </a:rPr>
              <a:t>DUTIES OF PRACTITIONERS IN CONSULTATION</a:t>
            </a:r>
            <a:r>
              <a:rPr lang="en-US" sz="4000"/>
              <a:t> </a:t>
            </a:r>
          </a:p>
        </p:txBody>
      </p:sp>
      <p:sp>
        <p:nvSpPr>
          <p:cNvPr id="48138" name="Rectangle 10"/>
          <p:cNvSpPr>
            <a:spLocks noGrp="1" noChangeArrowheads="1"/>
          </p:cNvSpPr>
          <p:nvPr>
            <p:ph idx="1"/>
          </p:nvPr>
        </p:nvSpPr>
        <p:spPr>
          <a:xfrm>
            <a:off x="838200" y="1752600"/>
            <a:ext cx="8001000" cy="4648200"/>
          </a:xfrm>
          <a:solidFill>
            <a:schemeClr val="accent1"/>
          </a:solidFill>
        </p:spPr>
        <p:txBody>
          <a:bodyPr/>
          <a:lstStyle/>
          <a:p>
            <a:endParaRPr lang="en-US"/>
          </a:p>
        </p:txBody>
      </p:sp>
      <p:sp>
        <p:nvSpPr>
          <p:cNvPr id="48131" name="Rectangle 3"/>
          <p:cNvSpPr>
            <a:spLocks noGrp="1" noChangeArrowheads="1"/>
          </p:cNvSpPr>
          <p:nvPr>
            <p:ph type="body" idx="4294967295"/>
          </p:nvPr>
        </p:nvSpPr>
        <p:spPr>
          <a:xfrm>
            <a:off x="1371600" y="1752600"/>
            <a:ext cx="7772400" cy="4114800"/>
          </a:xfrm>
        </p:spPr>
        <p:txBody>
          <a:bodyPr/>
          <a:lstStyle/>
          <a:p>
            <a:pPr>
              <a:buFontTx/>
              <a:buNone/>
            </a:pPr>
            <a:r>
              <a:rPr lang="en-US"/>
              <a:t> </a:t>
            </a:r>
          </a:p>
          <a:p>
            <a:pPr>
              <a:buFontTx/>
              <a:buNone/>
            </a:pPr>
            <a:endParaRPr lang="en-US"/>
          </a:p>
        </p:txBody>
      </p:sp>
      <p:pic>
        <p:nvPicPr>
          <p:cNvPr id="48136" name="Picture 8" descr="istockphoto_581600_doctors_consultation"/>
          <p:cNvPicPr>
            <a:picLocks noChangeAspect="1" noChangeArrowheads="1"/>
          </p:cNvPicPr>
          <p:nvPr/>
        </p:nvPicPr>
        <p:blipFill>
          <a:blip r:embed="rId2"/>
          <a:srcRect/>
          <a:stretch>
            <a:fillRect/>
          </a:stretch>
        </p:blipFill>
        <p:spPr bwMode="auto">
          <a:xfrm>
            <a:off x="1447800" y="1676400"/>
            <a:ext cx="6781800" cy="464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ppt_x"/>
                                          </p:val>
                                        </p:tav>
                                        <p:tav tm="100000">
                                          <p:val>
                                            <p:strVal val="#ppt_x"/>
                                          </p:val>
                                        </p:tav>
                                      </p:tavLst>
                                    </p:anim>
                                    <p:anim calcmode="lin" valueType="num">
                                      <p:cBhvr additive="base">
                                        <p:cTn id="8" dur="500" fill="hold"/>
                                        <p:tgtEl>
                                          <p:spTgt spid="48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en-US" sz="4000" u="sng"/>
              <a:t>26. </a:t>
            </a:r>
            <a:r>
              <a:rPr lang="en-US" sz="4000" b="1" u="sng"/>
              <a:t>Consultation shall be Encouraged</a:t>
            </a:r>
          </a:p>
        </p:txBody>
      </p:sp>
      <p:sp>
        <p:nvSpPr>
          <p:cNvPr id="102403" name="Rectangle 3"/>
          <p:cNvSpPr>
            <a:spLocks noGrp="1" noChangeArrowheads="1"/>
          </p:cNvSpPr>
          <p:nvPr>
            <p:ph type="body" idx="1"/>
          </p:nvPr>
        </p:nvSpPr>
        <p:spPr/>
        <p:txBody>
          <a:bodyPr/>
          <a:lstStyle/>
          <a:p>
            <a:r>
              <a:rPr lang="en-US" sz="2800"/>
              <a:t>In cases of serious illness, </a:t>
            </a:r>
            <a:r>
              <a:rPr lang="en-US" sz="2800">
                <a:solidFill>
                  <a:srgbClr val="FF3300"/>
                </a:solidFill>
              </a:rPr>
              <a:t>especially in doubtful or difficult conditions the practitioner of Homoeopathy shall request</a:t>
            </a:r>
            <a:r>
              <a:rPr lang="en-US" sz="2800"/>
              <a:t> consultation. </a:t>
            </a:r>
          </a:p>
          <a:p>
            <a:r>
              <a:rPr lang="en-US" sz="2800"/>
              <a:t>He shall also do so in perplexing illness, in therapeutic abortions, in the treatment of a woman who had procured criminal abortion, in suspected cases of poisoning, or when desired by the patient or his representative. </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p:cTn id="7" dur="1000" fill="hold"/>
                                        <p:tgtEl>
                                          <p:spTgt spid="1024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03">
                                            <p:txEl>
                                              <p:pRg st="1" end="1"/>
                                            </p:txEl>
                                          </p:spTgt>
                                        </p:tgtEl>
                                        <p:attrNameLst>
                                          <p:attrName>style.visibility</p:attrName>
                                        </p:attrNameLst>
                                      </p:cBhvr>
                                      <p:to>
                                        <p:strVal val="visible"/>
                                      </p:to>
                                    </p:set>
                                    <p:anim calcmode="lin" valueType="num">
                                      <p:cBhvr>
                                        <p:cTn id="14" dur="1000" fill="hold"/>
                                        <p:tgtEl>
                                          <p:spTgt spid="10240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240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24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66800" y="381000"/>
            <a:ext cx="7772400" cy="685800"/>
          </a:xfrm>
        </p:spPr>
        <p:txBody>
          <a:bodyPr/>
          <a:lstStyle/>
          <a:p>
            <a:r>
              <a:rPr lang="en-US" sz="3200" u="sng"/>
              <a:t>27. </a:t>
            </a:r>
            <a:r>
              <a:rPr lang="en-US" sz="3200" b="1" u="sng"/>
              <a:t>Punctuality in Consultation</a:t>
            </a:r>
            <a:r>
              <a:rPr lang="en-US" sz="4000"/>
              <a:t> </a:t>
            </a:r>
          </a:p>
        </p:txBody>
      </p:sp>
      <p:sp>
        <p:nvSpPr>
          <p:cNvPr id="49155" name="Rectangle 3"/>
          <p:cNvSpPr>
            <a:spLocks noGrp="1" noChangeArrowheads="1"/>
          </p:cNvSpPr>
          <p:nvPr>
            <p:ph type="body" idx="1"/>
          </p:nvPr>
        </p:nvSpPr>
        <p:spPr>
          <a:xfrm>
            <a:off x="1066800" y="1066800"/>
            <a:ext cx="7772400" cy="4800600"/>
          </a:xfrm>
        </p:spPr>
        <p:txBody>
          <a:bodyPr/>
          <a:lstStyle/>
          <a:p>
            <a:r>
              <a:rPr lang="en-US" sz="2800"/>
              <a:t>Utmost punctuality shall be observed by a practitioner of Homoepathy in meeting for consultation. </a:t>
            </a:r>
          </a:p>
          <a:p>
            <a:r>
              <a:rPr lang="en-US" sz="2800"/>
              <a:t>If the consultant practitioner of Homoeopathy </a:t>
            </a:r>
            <a:r>
              <a:rPr lang="en-US" sz="2800">
                <a:solidFill>
                  <a:srgbClr val="FF3300"/>
                </a:solidFill>
              </a:rPr>
              <a:t>does not arrive</a:t>
            </a:r>
            <a:r>
              <a:rPr lang="en-US" sz="2800"/>
              <a:t> within a reasonable time such as a </a:t>
            </a:r>
            <a:r>
              <a:rPr lang="en-US" sz="2800">
                <a:solidFill>
                  <a:srgbClr val="FF3300"/>
                </a:solidFill>
              </a:rPr>
              <a:t>quarter of an hour</a:t>
            </a:r>
            <a:r>
              <a:rPr lang="en-US" sz="2800"/>
              <a:t> after the appointed time, the first practitioner of Homoeopathy shall be at liberty to </a:t>
            </a:r>
            <a:r>
              <a:rPr lang="en-US" sz="2800">
                <a:solidFill>
                  <a:srgbClr val="FF3300"/>
                </a:solidFill>
              </a:rPr>
              <a:t>see the patient alone</a:t>
            </a:r>
            <a:r>
              <a:rPr lang="en-US" sz="2800"/>
              <a:t> provided he shall leave </a:t>
            </a:r>
            <a:r>
              <a:rPr lang="en-US" sz="2800">
                <a:solidFill>
                  <a:srgbClr val="FF3300"/>
                </a:solidFill>
              </a:rPr>
              <a:t>his conclusion</a:t>
            </a:r>
            <a:r>
              <a:rPr lang="en-US" sz="2800"/>
              <a:t> in writing in a </a:t>
            </a:r>
            <a:r>
              <a:rPr lang="en-US" sz="2800">
                <a:solidFill>
                  <a:srgbClr val="FF3300"/>
                </a:solidFill>
              </a:rPr>
              <a:t>closed envelope.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ox(in)">
                                      <p:cBhvr>
                                        <p:cTn id="7" dur="5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strips(downLeft)">
                                      <p:cBhvr>
                                        <p:cTn id="12" dur="500"/>
                                        <p:tgtEl>
                                          <p:spTgt spid="491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strips(downLeft)">
                                      <p:cBhvr>
                                        <p:cTn id="17"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381000"/>
            <a:ext cx="7772400" cy="76200"/>
          </a:xfrm>
        </p:spPr>
        <p:txBody>
          <a:bodyPr/>
          <a:lstStyle/>
          <a:p>
            <a:endParaRPr lang="en-US" sz="4000"/>
          </a:p>
        </p:txBody>
      </p:sp>
      <p:sp>
        <p:nvSpPr>
          <p:cNvPr id="9219" name="Rectangle 3"/>
          <p:cNvSpPr>
            <a:spLocks noGrp="1" noChangeArrowheads="1"/>
          </p:cNvSpPr>
          <p:nvPr>
            <p:ph type="body" idx="1"/>
          </p:nvPr>
        </p:nvSpPr>
        <p:spPr>
          <a:xfrm>
            <a:off x="914400" y="0"/>
            <a:ext cx="7924800" cy="6324600"/>
          </a:xfrm>
        </p:spPr>
        <p:txBody>
          <a:bodyPr/>
          <a:lstStyle/>
          <a:p>
            <a:pPr>
              <a:lnSpc>
                <a:spcPct val="90000"/>
              </a:lnSpc>
              <a:buFontTx/>
              <a:buNone/>
            </a:pPr>
            <a:r>
              <a:rPr lang="en-US"/>
              <a:t>   </a:t>
            </a:r>
          </a:p>
          <a:p>
            <a:pPr>
              <a:lnSpc>
                <a:spcPct val="90000"/>
              </a:lnSpc>
            </a:pPr>
            <a:r>
              <a:rPr lang="en-US" sz="3600"/>
              <a:t>(4) I </a:t>
            </a:r>
            <a:r>
              <a:rPr lang="en-US" sz="3600">
                <a:solidFill>
                  <a:srgbClr val="CC3300"/>
                </a:solidFill>
              </a:rPr>
              <a:t>will not permit</a:t>
            </a:r>
            <a:r>
              <a:rPr lang="en-US" sz="3600"/>
              <a:t> considerations of religion, nationality, race, political beliefs or social standing to </a:t>
            </a:r>
            <a:r>
              <a:rPr lang="en-US" sz="3600">
                <a:solidFill>
                  <a:srgbClr val="CC3300"/>
                </a:solidFill>
              </a:rPr>
              <a:t>intervene between my duty and my patient</a:t>
            </a:r>
            <a:r>
              <a:rPr lang="en-US" sz="3600"/>
              <a:t>. </a:t>
            </a:r>
          </a:p>
          <a:p>
            <a:pPr>
              <a:lnSpc>
                <a:spcPct val="90000"/>
              </a:lnSpc>
              <a:buFontTx/>
              <a:buNone/>
            </a:pPr>
            <a:r>
              <a:rPr lang="en-US" sz="3600"/>
              <a:t>  </a:t>
            </a:r>
          </a:p>
          <a:p>
            <a:pPr>
              <a:lnSpc>
                <a:spcPct val="90000"/>
              </a:lnSpc>
            </a:pPr>
            <a:r>
              <a:rPr lang="en-US" sz="3600"/>
              <a:t>(5) I </a:t>
            </a:r>
            <a:r>
              <a:rPr lang="en-US" sz="3600">
                <a:solidFill>
                  <a:srgbClr val="CC3300"/>
                </a:solidFill>
              </a:rPr>
              <a:t>will practise</a:t>
            </a:r>
            <a:r>
              <a:rPr lang="en-US" sz="3600"/>
              <a:t> my profession with conscience and dignity in accordance </a:t>
            </a:r>
            <a:r>
              <a:rPr lang="en-US" sz="3600" u="sng">
                <a:solidFill>
                  <a:srgbClr val="CC3300"/>
                </a:solidFill>
              </a:rPr>
              <a:t>with the principles of Homoeopathy</a:t>
            </a:r>
            <a:r>
              <a:rPr lang="en-US" sz="3600"/>
              <a:t> and/or in accordance with the principles of biochemic system of medicine (tissue remedies).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30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92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30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5" dur="3000" fill="hold"/>
                                        <p:tgtEl>
                                          <p:spTgt spid="9219">
                                            <p:txEl>
                                              <p:pRg st="1" end="1"/>
                                            </p:txEl>
                                          </p:spTgt>
                                        </p:tgtEl>
                                        <p:attrNameLst>
                                          <p:attrName>ppt_h</p:attrName>
                                        </p:attrNameLst>
                                      </p:cBhvr>
                                      <p:tavLst>
                                        <p:tav tm="0">
                                          <p:val>
                                            <p:fltVal val="0"/>
                                          </p:val>
                                        </p:tav>
                                        <p:tav tm="100000">
                                          <p:val>
                                            <p:strVal val="#ppt_h"/>
                                          </p:val>
                                        </p:tav>
                                      </p:tavLst>
                                    </p:anim>
                                    <p:animEffect transition="in" filter="fade">
                                      <p:cBhvr>
                                        <p:cTn id="16" dur="3000"/>
                                        <p:tgtEl>
                                          <p:spTgt spid="92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p:cTn id="21" dur="30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2" dur="3000" fill="hold"/>
                                        <p:tgtEl>
                                          <p:spTgt spid="9219">
                                            <p:txEl>
                                              <p:pRg st="2" end="2"/>
                                            </p:txEl>
                                          </p:spTgt>
                                        </p:tgtEl>
                                        <p:attrNameLst>
                                          <p:attrName>ppt_h</p:attrName>
                                        </p:attrNameLst>
                                      </p:cBhvr>
                                      <p:tavLst>
                                        <p:tav tm="0">
                                          <p:val>
                                            <p:fltVal val="0"/>
                                          </p:val>
                                        </p:tav>
                                        <p:tav tm="100000">
                                          <p:val>
                                            <p:strVal val="#ppt_h"/>
                                          </p:val>
                                        </p:tav>
                                      </p:tavLst>
                                    </p:anim>
                                    <p:animEffect transition="in" filter="fade">
                                      <p:cBhvr>
                                        <p:cTn id="23" dur="3000"/>
                                        <p:tgtEl>
                                          <p:spTgt spid="92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 calcmode="lin" valueType="num">
                                      <p:cBhvr>
                                        <p:cTn id="28" dur="3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9" dur="3000" fill="hold"/>
                                        <p:tgtEl>
                                          <p:spTgt spid="9219">
                                            <p:txEl>
                                              <p:pRg st="3" end="3"/>
                                            </p:txEl>
                                          </p:spTgt>
                                        </p:tgtEl>
                                        <p:attrNameLst>
                                          <p:attrName>ppt_h</p:attrName>
                                        </p:attrNameLst>
                                      </p:cBhvr>
                                      <p:tavLst>
                                        <p:tav tm="0">
                                          <p:val>
                                            <p:fltVal val="0"/>
                                          </p:val>
                                        </p:tav>
                                        <p:tav tm="100000">
                                          <p:val>
                                            <p:strVal val="#ppt_h"/>
                                          </p:val>
                                        </p:tav>
                                      </p:tavLst>
                                    </p:anim>
                                    <p:animEffect transition="in" filter="fade">
                                      <p:cBhvr>
                                        <p:cTn id="30" dur="30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66800" y="381000"/>
            <a:ext cx="7772400" cy="762000"/>
          </a:xfrm>
        </p:spPr>
        <p:txBody>
          <a:bodyPr/>
          <a:lstStyle/>
          <a:p>
            <a:r>
              <a:rPr lang="en-US" sz="3200" u="sng"/>
              <a:t>28. </a:t>
            </a:r>
            <a:r>
              <a:rPr lang="en-US" sz="3200" b="1" u="sng"/>
              <a:t>Patient referred to another Physician</a:t>
            </a:r>
            <a:r>
              <a:rPr lang="en-US" sz="4000"/>
              <a:t> </a:t>
            </a:r>
          </a:p>
        </p:txBody>
      </p:sp>
      <p:sp>
        <p:nvSpPr>
          <p:cNvPr id="50179" name="Rectangle 3"/>
          <p:cNvSpPr>
            <a:spLocks noGrp="1" noChangeArrowheads="1"/>
          </p:cNvSpPr>
          <p:nvPr>
            <p:ph type="body" idx="1"/>
          </p:nvPr>
        </p:nvSpPr>
        <p:spPr>
          <a:xfrm>
            <a:off x="1066800" y="1219200"/>
            <a:ext cx="7772400" cy="5029200"/>
          </a:xfrm>
        </p:spPr>
        <p:txBody>
          <a:bodyPr/>
          <a:lstStyle/>
          <a:p>
            <a:r>
              <a:rPr lang="en-US"/>
              <a:t>When a patient is referred to another practitioner of Homoeopathy by the attending practitioner of Homoeopathy, a statement of the case shall be given to the latter practitioner of Homoeopathy.</a:t>
            </a:r>
          </a:p>
          <a:p>
            <a:r>
              <a:rPr lang="en-US"/>
              <a:t>The latter practitioner of Homoeopathy shall communicate his opinion in writing in a closed cover direct to the attending practitioner of Homoeopathy.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checkerboard(across)">
                                      <p:cBhvr>
                                        <p:cTn id="12" dur="500"/>
                                        <p:tgtEl>
                                          <p:spTgt spid="50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checkerboard(across)">
                                      <p:cBhvr>
                                        <p:cTn id="17"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66800" y="381000"/>
            <a:ext cx="7772400" cy="762000"/>
          </a:xfrm>
        </p:spPr>
        <p:txBody>
          <a:bodyPr/>
          <a:lstStyle/>
          <a:p>
            <a:r>
              <a:rPr lang="en-US" sz="3600" u="sng">
                <a:solidFill>
                  <a:srgbClr val="660033"/>
                </a:solidFill>
              </a:rPr>
              <a:t>29. </a:t>
            </a:r>
            <a:r>
              <a:rPr lang="en-US" sz="3600" b="1" u="sng">
                <a:solidFill>
                  <a:srgbClr val="660033"/>
                </a:solidFill>
              </a:rPr>
              <a:t>Consultation for Patient's Benefit</a:t>
            </a:r>
            <a:r>
              <a:rPr lang="en-US"/>
              <a:t> </a:t>
            </a:r>
          </a:p>
        </p:txBody>
      </p:sp>
      <p:sp>
        <p:nvSpPr>
          <p:cNvPr id="51203" name="Rectangle 3"/>
          <p:cNvSpPr>
            <a:spLocks noGrp="1" noChangeArrowheads="1"/>
          </p:cNvSpPr>
          <p:nvPr>
            <p:ph type="body" idx="1"/>
          </p:nvPr>
        </p:nvSpPr>
        <p:spPr>
          <a:xfrm>
            <a:off x="1066800" y="1219200"/>
            <a:ext cx="7772400" cy="4648200"/>
          </a:xfrm>
        </p:spPr>
        <p:txBody>
          <a:bodyPr/>
          <a:lstStyle/>
          <a:p>
            <a:r>
              <a:rPr lang="en-US" sz="4000"/>
              <a:t>In every consultation, the benefit to the patient shall be of first importance.</a:t>
            </a:r>
          </a:p>
          <a:p>
            <a:r>
              <a:rPr lang="en-US" sz="4000"/>
              <a:t> All practitioners of Homoeopathy interested in the case shall be candid with a member of the patient's family or responsible friends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1000"/>
                                        <p:tgtEl>
                                          <p:spTgt spid="51203">
                                            <p:txEl>
                                              <p:pRg st="0" end="0"/>
                                            </p:txEl>
                                          </p:spTgt>
                                        </p:tgtEl>
                                      </p:cBhvr>
                                    </p:animEffect>
                                    <p:anim calcmode="lin" valueType="num">
                                      <p:cBhvr>
                                        <p:cTn id="8"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fade">
                                      <p:cBhvr>
                                        <p:cTn id="14" dur="1000"/>
                                        <p:tgtEl>
                                          <p:spTgt spid="51203">
                                            <p:txEl>
                                              <p:pRg st="1" end="1"/>
                                            </p:txEl>
                                          </p:spTgt>
                                        </p:tgtEl>
                                      </p:cBhvr>
                                    </p:animEffect>
                                    <p:anim calcmode="lin" valueType="num">
                                      <p:cBhvr>
                                        <p:cTn id="15"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66800" y="381000"/>
            <a:ext cx="7772400" cy="762000"/>
          </a:xfrm>
        </p:spPr>
        <p:txBody>
          <a:bodyPr/>
          <a:lstStyle/>
          <a:p>
            <a:pPr algn="ctr"/>
            <a:r>
              <a:rPr lang="en-US" sz="4000" u="sng">
                <a:solidFill>
                  <a:srgbClr val="660033"/>
                </a:solidFill>
              </a:rPr>
              <a:t>30. </a:t>
            </a:r>
            <a:r>
              <a:rPr lang="en-US" sz="4000" b="1" u="sng">
                <a:solidFill>
                  <a:srgbClr val="660033"/>
                </a:solidFill>
              </a:rPr>
              <a:t>Conduct in Consultation</a:t>
            </a:r>
            <a:r>
              <a:rPr lang="en-US"/>
              <a:t> </a:t>
            </a:r>
          </a:p>
        </p:txBody>
      </p:sp>
      <p:sp>
        <p:nvSpPr>
          <p:cNvPr id="52227" name="Rectangle 3"/>
          <p:cNvSpPr>
            <a:spLocks noGrp="1" noChangeArrowheads="1"/>
          </p:cNvSpPr>
          <p:nvPr>
            <p:ph type="body" idx="1"/>
          </p:nvPr>
        </p:nvSpPr>
        <p:spPr>
          <a:xfrm>
            <a:off x="1066800" y="1143000"/>
            <a:ext cx="7772400" cy="4724400"/>
          </a:xfrm>
        </p:spPr>
        <p:txBody>
          <a:bodyPr/>
          <a:lstStyle/>
          <a:p>
            <a:pPr>
              <a:lnSpc>
                <a:spcPct val="90000"/>
              </a:lnSpc>
            </a:pPr>
            <a:r>
              <a:rPr lang="en-US"/>
              <a:t>(1) In consultations, there shall be no place for insincerity, rivalry or envy.</a:t>
            </a:r>
          </a:p>
          <a:p>
            <a:pPr>
              <a:lnSpc>
                <a:spcPct val="90000"/>
              </a:lnSpc>
            </a:pPr>
            <a:r>
              <a:rPr lang="en-US"/>
              <a:t> </a:t>
            </a:r>
            <a:r>
              <a:rPr lang="en-US">
                <a:solidFill>
                  <a:srgbClr val="FF3300"/>
                </a:solidFill>
              </a:rPr>
              <a:t>All due respect shall be shown</a:t>
            </a:r>
            <a:r>
              <a:rPr lang="en-US"/>
              <a:t> to the practitioner of Homoeopathy in </a:t>
            </a:r>
            <a:r>
              <a:rPr lang="en-US" b="1" u="sng">
                <a:solidFill>
                  <a:srgbClr val="FF3300"/>
                </a:solidFill>
              </a:rPr>
              <a:t>charge of case and no statement or remarks shall be made which would impair the confidence reposed in him by the patient</a:t>
            </a:r>
            <a:r>
              <a:rPr lang="en-US"/>
              <a:t>.</a:t>
            </a:r>
          </a:p>
          <a:p>
            <a:pPr>
              <a:lnSpc>
                <a:spcPct val="90000"/>
              </a:lnSpc>
            </a:pPr>
            <a:r>
              <a:rPr lang="en-US"/>
              <a:t> </a:t>
            </a:r>
            <a:r>
              <a:rPr lang="en-US">
                <a:solidFill>
                  <a:srgbClr val="FF3300"/>
                </a:solidFill>
              </a:rPr>
              <a:t>For this purpose, </a:t>
            </a:r>
            <a:r>
              <a:rPr lang="en-US" b="1" u="sng">
                <a:solidFill>
                  <a:srgbClr val="FF3300"/>
                </a:solidFill>
              </a:rPr>
              <a:t>no discussion shall be carried on in the presence of the patient or his representatives.</a:t>
            </a:r>
            <a:r>
              <a:rPr lang="en-US" b="1" u="sng"/>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strVal val="#ppt_w*0.70"/>
                                          </p:val>
                                        </p:tav>
                                        <p:tav tm="100000">
                                          <p:val>
                                            <p:strVal val="#ppt_w"/>
                                          </p:val>
                                        </p:tav>
                                      </p:tavLst>
                                    </p:anim>
                                    <p:anim calcmode="lin" valueType="num">
                                      <p:cBhvr>
                                        <p:cTn id="8" dur="1000" fill="hold"/>
                                        <p:tgtEl>
                                          <p:spTgt spid="52226"/>
                                        </p:tgtEl>
                                        <p:attrNameLst>
                                          <p:attrName>ppt_h</p:attrName>
                                        </p:attrNameLst>
                                      </p:cBhvr>
                                      <p:tavLst>
                                        <p:tav tm="0">
                                          <p:val>
                                            <p:strVal val="#ppt_h"/>
                                          </p:val>
                                        </p:tav>
                                        <p:tav tm="100000">
                                          <p:val>
                                            <p:strVal val="#ppt_h"/>
                                          </p:val>
                                        </p:tav>
                                      </p:tavLst>
                                    </p:anim>
                                    <p:animEffect transition="in" filter="fade">
                                      <p:cBhvr>
                                        <p:cTn id="9" dur="1000"/>
                                        <p:tgtEl>
                                          <p:spTgt spid="5222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52226"/>
                                        </p:tgtEl>
                                        <p:attrNameLst>
                                          <p:attrName>style.visibility</p:attrName>
                                        </p:attrNameLst>
                                      </p:cBhvr>
                                      <p:to>
                                        <p:strVal val="visible"/>
                                      </p:to>
                                    </p:set>
                                    <p:anim calcmode="lin" valueType="num">
                                      <p:cBhvr>
                                        <p:cTn id="14" dur="1000" fill="hold"/>
                                        <p:tgtEl>
                                          <p:spTgt spid="52226"/>
                                        </p:tgtEl>
                                        <p:attrNameLst>
                                          <p:attrName>ppt_w</p:attrName>
                                        </p:attrNameLst>
                                      </p:cBhvr>
                                      <p:tavLst>
                                        <p:tav tm="0">
                                          <p:val>
                                            <p:strVal val="#ppt_w*0.70"/>
                                          </p:val>
                                        </p:tav>
                                        <p:tav tm="100000">
                                          <p:val>
                                            <p:strVal val="#ppt_w"/>
                                          </p:val>
                                        </p:tav>
                                      </p:tavLst>
                                    </p:anim>
                                    <p:anim calcmode="lin" valueType="num">
                                      <p:cBhvr>
                                        <p:cTn id="15" dur="1000" fill="hold"/>
                                        <p:tgtEl>
                                          <p:spTgt spid="52226"/>
                                        </p:tgtEl>
                                        <p:attrNameLst>
                                          <p:attrName>ppt_h</p:attrName>
                                        </p:attrNameLst>
                                      </p:cBhvr>
                                      <p:tavLst>
                                        <p:tav tm="0">
                                          <p:val>
                                            <p:strVal val="#ppt_h"/>
                                          </p:val>
                                        </p:tav>
                                        <p:tav tm="100000">
                                          <p:val>
                                            <p:strVal val="#ppt_h"/>
                                          </p:val>
                                        </p:tav>
                                      </p:tavLst>
                                    </p:anim>
                                    <p:animEffect transition="in" filter="fade">
                                      <p:cBhvr>
                                        <p:cTn id="16" dur="1000"/>
                                        <p:tgtEl>
                                          <p:spTgt spid="522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2227">
                                            <p:txEl>
                                              <p:pRg st="0" end="0"/>
                                            </p:txEl>
                                          </p:spTgt>
                                        </p:tgtEl>
                                        <p:attrNameLst>
                                          <p:attrName>style.visibility</p:attrName>
                                        </p:attrNameLst>
                                      </p:cBhvr>
                                      <p:to>
                                        <p:strVal val="visible"/>
                                      </p:to>
                                    </p:set>
                                    <p:anim calcmode="lin" valueType="num">
                                      <p:cBhvr>
                                        <p:cTn id="21" dur="500" fill="hold"/>
                                        <p:tgtEl>
                                          <p:spTgt spid="5222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2227">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222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2227">
                                            <p:txEl>
                                              <p:pRg st="1" end="1"/>
                                            </p:txEl>
                                          </p:spTgt>
                                        </p:tgtEl>
                                        <p:attrNameLst>
                                          <p:attrName>style.visibility</p:attrName>
                                        </p:attrNameLst>
                                      </p:cBhvr>
                                      <p:to>
                                        <p:strVal val="visible"/>
                                      </p:to>
                                    </p:set>
                                    <p:anim calcmode="lin" valueType="num">
                                      <p:cBhvr>
                                        <p:cTn id="28" dur="5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52227">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5222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mph" presetSubtype="0" fill="hold" nodeType="clickEffect">
                                  <p:stCondLst>
                                    <p:cond delay="0"/>
                                  </p:stCondLst>
                                  <p:childTnLst>
                                    <p:animClr clrSpc="hsl" dir="cw">
                                      <p:cBhvr override="childStyle">
                                        <p:cTn id="34" dur="500" fill="hold"/>
                                        <p:tgtEl>
                                          <p:spTgt spid="52227">
                                            <p:txEl>
                                              <p:pRg st="1" end="1"/>
                                            </p:txEl>
                                          </p:spTgt>
                                        </p:tgtEl>
                                        <p:attrNameLst>
                                          <p:attrName>style.color</p:attrName>
                                        </p:attrNameLst>
                                      </p:cBhvr>
                                      <p:by>
                                        <p:hsl h="7200000" s="0" l="0"/>
                                      </p:by>
                                    </p:animClr>
                                    <p:animClr clrSpc="hsl" dir="cw">
                                      <p:cBhvr>
                                        <p:cTn id="35" dur="500" fill="hold"/>
                                        <p:tgtEl>
                                          <p:spTgt spid="52227">
                                            <p:txEl>
                                              <p:pRg st="1" end="1"/>
                                            </p:txEl>
                                          </p:spTgt>
                                        </p:tgtEl>
                                        <p:attrNameLst>
                                          <p:attrName>fillcolor</p:attrName>
                                        </p:attrNameLst>
                                      </p:cBhvr>
                                      <p:by>
                                        <p:hsl h="7200000" s="0" l="0"/>
                                      </p:by>
                                    </p:animClr>
                                    <p:animClr clrSpc="hsl" dir="cw">
                                      <p:cBhvr>
                                        <p:cTn id="36" dur="500" fill="hold"/>
                                        <p:tgtEl>
                                          <p:spTgt spid="52227">
                                            <p:txEl>
                                              <p:pRg st="1" end="1"/>
                                            </p:txEl>
                                          </p:spTgt>
                                        </p:tgtEl>
                                        <p:attrNameLst>
                                          <p:attrName>stroke.color</p:attrName>
                                        </p:attrNameLst>
                                      </p:cBhvr>
                                      <p:by>
                                        <p:hsl h="7200000" s="0" l="0"/>
                                      </p:by>
                                    </p:animClr>
                                    <p:set>
                                      <p:cBhvr>
                                        <p:cTn id="37" dur="500" fill="hold"/>
                                        <p:tgtEl>
                                          <p:spTgt spid="52227">
                                            <p:txEl>
                                              <p:pRg st="1" end="1"/>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2227">
                                            <p:txEl>
                                              <p:pRg st="2" end="2"/>
                                            </p:txEl>
                                          </p:spTgt>
                                        </p:tgtEl>
                                        <p:attrNameLst>
                                          <p:attrName>style.visibility</p:attrName>
                                        </p:attrNameLst>
                                      </p:cBhvr>
                                      <p:to>
                                        <p:strVal val="visible"/>
                                      </p:to>
                                    </p:set>
                                    <p:anim calcmode="lin" valueType="num">
                                      <p:cBhvr>
                                        <p:cTn id="42" dur="500" fill="hold"/>
                                        <p:tgtEl>
                                          <p:spTgt spid="52227">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52227">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52227">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mph" presetSubtype="0" fill="hold" nodeType="clickEffect">
                                  <p:stCondLst>
                                    <p:cond delay="0"/>
                                  </p:stCondLst>
                                  <p:childTnLst>
                                    <p:animClr clrSpc="hsl" dir="cw">
                                      <p:cBhvr override="childStyle">
                                        <p:cTn id="48" dur="500" fill="hold"/>
                                        <p:tgtEl>
                                          <p:spTgt spid="52227">
                                            <p:txEl>
                                              <p:pRg st="2" end="2"/>
                                            </p:txEl>
                                          </p:spTgt>
                                        </p:tgtEl>
                                        <p:attrNameLst>
                                          <p:attrName>style.color</p:attrName>
                                        </p:attrNameLst>
                                      </p:cBhvr>
                                      <p:by>
                                        <p:hsl h="7200000" s="0" l="0"/>
                                      </p:by>
                                    </p:animClr>
                                    <p:animClr clrSpc="hsl" dir="cw">
                                      <p:cBhvr>
                                        <p:cTn id="49" dur="500" fill="hold"/>
                                        <p:tgtEl>
                                          <p:spTgt spid="52227">
                                            <p:txEl>
                                              <p:pRg st="2" end="2"/>
                                            </p:txEl>
                                          </p:spTgt>
                                        </p:tgtEl>
                                        <p:attrNameLst>
                                          <p:attrName>fillcolor</p:attrName>
                                        </p:attrNameLst>
                                      </p:cBhvr>
                                      <p:by>
                                        <p:hsl h="7200000" s="0" l="0"/>
                                      </p:by>
                                    </p:animClr>
                                    <p:animClr clrSpc="hsl" dir="cw">
                                      <p:cBhvr>
                                        <p:cTn id="50" dur="500" fill="hold"/>
                                        <p:tgtEl>
                                          <p:spTgt spid="52227">
                                            <p:txEl>
                                              <p:pRg st="2" end="2"/>
                                            </p:txEl>
                                          </p:spTgt>
                                        </p:tgtEl>
                                        <p:attrNameLst>
                                          <p:attrName>stroke.color</p:attrName>
                                        </p:attrNameLst>
                                      </p:cBhvr>
                                      <p:by>
                                        <p:hsl h="7200000" s="0" l="0"/>
                                      </p:by>
                                    </p:animClr>
                                    <p:set>
                                      <p:cBhvr>
                                        <p:cTn id="51" dur="500" fill="hold"/>
                                        <p:tgtEl>
                                          <p:spTgt spid="5222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6"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066800" y="381000"/>
            <a:ext cx="7772400" cy="76200"/>
          </a:xfrm>
        </p:spPr>
        <p:txBody>
          <a:bodyPr/>
          <a:lstStyle/>
          <a:p>
            <a:endParaRPr lang="en-US" sz="4000"/>
          </a:p>
        </p:txBody>
      </p:sp>
      <p:sp>
        <p:nvSpPr>
          <p:cNvPr id="104451" name="Rectangle 3"/>
          <p:cNvSpPr>
            <a:spLocks noGrp="1" noChangeArrowheads="1"/>
          </p:cNvSpPr>
          <p:nvPr>
            <p:ph type="body" idx="1"/>
          </p:nvPr>
        </p:nvSpPr>
        <p:spPr>
          <a:xfrm>
            <a:off x="1066800" y="381000"/>
            <a:ext cx="7772400" cy="5486400"/>
          </a:xfrm>
        </p:spPr>
        <p:txBody>
          <a:bodyPr/>
          <a:lstStyle/>
          <a:p>
            <a:r>
              <a:rPr lang="en-US" sz="2800"/>
              <a:t>  </a:t>
            </a:r>
            <a:r>
              <a:rPr lang="en-US" sz="3600"/>
              <a:t>(2) All statements of the case to the patient or his representatives shall take place in the presence of all the practitioners consulting, except as otherwise agreed; the </a:t>
            </a:r>
            <a:r>
              <a:rPr lang="en-US" sz="3600" b="1" u="sng"/>
              <a:t>announcement of the opinion to the patient or his relations or friends shall rest with the </a:t>
            </a:r>
            <a:r>
              <a:rPr lang="en-US" sz="3600" b="1" u="sng">
                <a:solidFill>
                  <a:srgbClr val="FF3300"/>
                </a:solidFill>
              </a:rPr>
              <a:t>attending practitioner of Homoeopathy. </a:t>
            </a:r>
          </a:p>
          <a:p>
            <a:endParaRPr lang="en-US" sz="3600" b="1" u="sng">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heel(4)">
                                      <p:cBhvr>
                                        <p:cTn id="7" dur="500"/>
                                        <p:tgtEl>
                                          <p:spTgt spid="1044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66800" y="381000"/>
            <a:ext cx="7772400" cy="152400"/>
          </a:xfrm>
        </p:spPr>
        <p:txBody>
          <a:bodyPr/>
          <a:lstStyle/>
          <a:p>
            <a:endParaRPr lang="en-US" sz="4000"/>
          </a:p>
        </p:txBody>
      </p:sp>
      <p:sp>
        <p:nvSpPr>
          <p:cNvPr id="53251" name="Rectangle 3"/>
          <p:cNvSpPr>
            <a:spLocks noGrp="1" noChangeArrowheads="1"/>
          </p:cNvSpPr>
          <p:nvPr>
            <p:ph type="body" idx="1"/>
          </p:nvPr>
        </p:nvSpPr>
        <p:spPr>
          <a:xfrm>
            <a:off x="1066800" y="685800"/>
            <a:ext cx="7772400" cy="5181600"/>
          </a:xfrm>
        </p:spPr>
        <p:txBody>
          <a:bodyPr/>
          <a:lstStyle/>
          <a:p>
            <a:r>
              <a:rPr lang="en-US" sz="3600"/>
              <a:t>(3) Differences of opinion shall not be divulged unnecessarily; provided when there is an irreconcilable difference of opinion, the circumstances shall be frankly and impartially explained to the patient or his friends. </a:t>
            </a:r>
          </a:p>
          <a:p>
            <a:r>
              <a:rPr lang="en-US" sz="3600"/>
              <a:t>  (4) It shall be open to them to seek further advice if they so desire.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768" decel="100000"/>
                                        <p:tgtEl>
                                          <p:spTgt spid="53250"/>
                                        </p:tgtEl>
                                      </p:cBhvr>
                                    </p:animEffect>
                                    <p:animScale>
                                      <p:cBhvr>
                                        <p:cTn id="8" dur="768" decel="100000"/>
                                        <p:tgtEl>
                                          <p:spTgt spid="53250"/>
                                        </p:tgtEl>
                                      </p:cBhvr>
                                      <p:from x="10000" y="10000"/>
                                      <p:to x="200000" y="450000"/>
                                    </p:animScale>
                                    <p:animScale>
                                      <p:cBhvr>
                                        <p:cTn id="9" dur="1230" accel="100000" fill="hold">
                                          <p:stCondLst>
                                            <p:cond delay="768"/>
                                          </p:stCondLst>
                                        </p:cTn>
                                        <p:tgtEl>
                                          <p:spTgt spid="53250"/>
                                        </p:tgtEl>
                                      </p:cBhvr>
                                      <p:from x="200000" y="450000"/>
                                      <p:to x="100000" y="100000"/>
                                    </p:animScale>
                                    <p:set>
                                      <p:cBhvr>
                                        <p:cTn id="10" dur="768" fill="hold"/>
                                        <p:tgtEl>
                                          <p:spTgt spid="53250"/>
                                        </p:tgtEl>
                                        <p:attrNameLst>
                                          <p:attrName>ppt_x</p:attrName>
                                        </p:attrNameLst>
                                      </p:cBhvr>
                                      <p:to>
                                        <p:strVal val="(0.5)"/>
                                      </p:to>
                                    </p:set>
                                    <p:anim from="(0.5)" to="(#ppt_x)" calcmode="lin" valueType="num">
                                      <p:cBhvr>
                                        <p:cTn id="11" dur="1230" accel="100000" fill="hold">
                                          <p:stCondLst>
                                            <p:cond delay="768"/>
                                          </p:stCondLst>
                                        </p:cTn>
                                        <p:tgtEl>
                                          <p:spTgt spid="53250"/>
                                        </p:tgtEl>
                                        <p:attrNameLst>
                                          <p:attrName>ppt_x</p:attrName>
                                        </p:attrNameLst>
                                      </p:cBhvr>
                                    </p:anim>
                                    <p:set>
                                      <p:cBhvr>
                                        <p:cTn id="12" dur="768" fill="hold"/>
                                        <p:tgtEl>
                                          <p:spTgt spid="53250"/>
                                        </p:tgtEl>
                                        <p:attrNameLst>
                                          <p:attrName>ppt_y</p:attrName>
                                        </p:attrNameLst>
                                      </p:cBhvr>
                                      <p:to>
                                        <p:strVal val="(#ppt_y+0.4)"/>
                                      </p:to>
                                    </p:set>
                                    <p:anim from="(#ppt_y+0.4)" to="(#ppt_y)" calcmode="lin" valueType="num">
                                      <p:cBhvr>
                                        <p:cTn id="13" dur="1230" accel="100000" fill="hold">
                                          <p:stCondLst>
                                            <p:cond delay="768"/>
                                          </p:stCondLst>
                                        </p:cTn>
                                        <p:tgtEl>
                                          <p:spTgt spid="5325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3251">
                                            <p:txEl>
                                              <p:pRg st="0" end="0"/>
                                            </p:txEl>
                                          </p:spTgt>
                                        </p:tgtEl>
                                        <p:attrNameLst>
                                          <p:attrName>style.visibility</p:attrName>
                                        </p:attrNameLst>
                                      </p:cBhvr>
                                      <p:to>
                                        <p:strVal val="visible"/>
                                      </p:to>
                                    </p:set>
                                    <p:anim calcmode="lin" valueType="num">
                                      <p:cBhvr>
                                        <p:cTn id="18" dur="5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32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325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3251">
                                            <p:txEl>
                                              <p:pRg st="1" end="1"/>
                                            </p:txEl>
                                          </p:spTgt>
                                        </p:tgtEl>
                                        <p:attrNameLst>
                                          <p:attrName>style.visibility</p:attrName>
                                        </p:attrNameLst>
                                      </p:cBhvr>
                                      <p:to>
                                        <p:strVal val="visible"/>
                                      </p:to>
                                    </p:set>
                                    <p:anim calcmode="lin" valueType="num">
                                      <p:cBhvr>
                                        <p:cTn id="25" dur="500" fill="hold"/>
                                        <p:tgtEl>
                                          <p:spTgt spid="5325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325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66800" y="381000"/>
            <a:ext cx="7772400" cy="762000"/>
          </a:xfrm>
        </p:spPr>
        <p:txBody>
          <a:bodyPr/>
          <a:lstStyle/>
          <a:p>
            <a:pPr algn="ctr"/>
            <a:r>
              <a:rPr lang="en-US" sz="4000" u="sng">
                <a:solidFill>
                  <a:srgbClr val="660033"/>
                </a:solidFill>
              </a:rPr>
              <a:t>31. </a:t>
            </a:r>
            <a:r>
              <a:rPr lang="en-US" sz="4000" b="1" u="sng">
                <a:solidFill>
                  <a:srgbClr val="660033"/>
                </a:solidFill>
              </a:rPr>
              <a:t>Cessation of</a:t>
            </a:r>
            <a:r>
              <a:rPr lang="en-US" sz="4000" b="1" u="sng"/>
              <a:t> </a:t>
            </a:r>
            <a:r>
              <a:rPr lang="en-US" sz="4000" b="1" u="sng">
                <a:solidFill>
                  <a:srgbClr val="660033"/>
                </a:solidFill>
              </a:rPr>
              <a:t>Consultation</a:t>
            </a:r>
            <a:r>
              <a:rPr lang="en-US"/>
              <a:t> </a:t>
            </a:r>
          </a:p>
        </p:txBody>
      </p:sp>
      <p:sp>
        <p:nvSpPr>
          <p:cNvPr id="54275" name="Rectangle 3"/>
          <p:cNvSpPr>
            <a:spLocks noGrp="1" noChangeArrowheads="1"/>
          </p:cNvSpPr>
          <p:nvPr>
            <p:ph type="body" idx="1"/>
          </p:nvPr>
        </p:nvSpPr>
        <p:spPr>
          <a:xfrm>
            <a:off x="1066800" y="1143000"/>
            <a:ext cx="7772400" cy="4724400"/>
          </a:xfrm>
        </p:spPr>
        <p:txBody>
          <a:bodyPr/>
          <a:lstStyle/>
          <a:p>
            <a:r>
              <a:rPr lang="en-US" sz="4000"/>
              <a:t>Attendance of the consulting practitioner of Homoeopathy shall cease when the consultation is concluded, unless another appointment is arranged by the attending practitioner of Homoeopathy</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dissolve">
                                      <p:cBhvr>
                                        <p:cTn id="7" dur="5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Effect transition="in" filter="dissolve">
                                      <p:cBhvr>
                                        <p:cTn id="12"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066800" y="381000"/>
            <a:ext cx="7772400" cy="838200"/>
          </a:xfrm>
        </p:spPr>
        <p:txBody>
          <a:bodyPr/>
          <a:lstStyle/>
          <a:p>
            <a:r>
              <a:rPr lang="en-US" sz="3200" u="sng"/>
              <a:t>32. </a:t>
            </a:r>
            <a:r>
              <a:rPr lang="en-US" sz="3200" b="1" u="sng"/>
              <a:t>Treatment after Consultation</a:t>
            </a:r>
            <a:r>
              <a:rPr lang="en-US"/>
              <a:t> </a:t>
            </a:r>
          </a:p>
        </p:txBody>
      </p:sp>
      <p:sp>
        <p:nvSpPr>
          <p:cNvPr id="55299" name="Rectangle 3"/>
          <p:cNvSpPr>
            <a:spLocks noGrp="1" noChangeArrowheads="1"/>
          </p:cNvSpPr>
          <p:nvPr>
            <p:ph type="body" idx="1"/>
          </p:nvPr>
        </p:nvSpPr>
        <p:spPr>
          <a:xfrm>
            <a:off x="1066800" y="1143000"/>
            <a:ext cx="7772400" cy="5181600"/>
          </a:xfrm>
        </p:spPr>
        <p:txBody>
          <a:bodyPr/>
          <a:lstStyle/>
          <a:p>
            <a:pPr>
              <a:lnSpc>
                <a:spcPct val="90000"/>
              </a:lnSpc>
            </a:pPr>
            <a:r>
              <a:rPr lang="en-US" sz="2800"/>
              <a:t>(1) </a:t>
            </a:r>
            <a:r>
              <a:rPr lang="en-US" sz="2800">
                <a:solidFill>
                  <a:srgbClr val="008000"/>
                </a:solidFill>
              </a:rPr>
              <a:t>No decision shall restrain the attending practitioner of Homoeopathy from making such subsequent variations in the treatment</a:t>
            </a:r>
            <a:r>
              <a:rPr lang="en-US" sz="2800"/>
              <a:t> as any unexpected change may require; provided at the next consultation, reasons for variation are stated. </a:t>
            </a:r>
          </a:p>
          <a:p>
            <a:pPr>
              <a:lnSpc>
                <a:spcPct val="90000"/>
              </a:lnSpc>
            </a:pPr>
            <a:r>
              <a:rPr lang="en-US" sz="2800"/>
              <a:t> (2) The </a:t>
            </a:r>
            <a:r>
              <a:rPr lang="en-US" sz="2800">
                <a:solidFill>
                  <a:srgbClr val="008000"/>
                </a:solidFill>
              </a:rPr>
              <a:t>same privilege, with its obligations, belongs to the consultant</a:t>
            </a:r>
            <a:r>
              <a:rPr lang="en-US" sz="2800"/>
              <a:t> when sent for in an emergency during the absence of the attending practitioner of Homoeopathy.</a:t>
            </a:r>
          </a:p>
          <a:p>
            <a:pPr>
              <a:lnSpc>
                <a:spcPct val="90000"/>
              </a:lnSpc>
            </a:pPr>
            <a:r>
              <a:rPr lang="en-US" sz="2800"/>
              <a:t> The </a:t>
            </a:r>
            <a:r>
              <a:rPr lang="en-US" sz="2800">
                <a:solidFill>
                  <a:srgbClr val="FF3300"/>
                </a:solidFill>
              </a:rPr>
              <a:t>attending practitioner</a:t>
            </a:r>
            <a:r>
              <a:rPr lang="en-US" sz="2800"/>
              <a:t> of Homoeopathy may </a:t>
            </a:r>
            <a:r>
              <a:rPr lang="en-US" sz="2800">
                <a:solidFill>
                  <a:srgbClr val="FF3300"/>
                </a:solidFill>
              </a:rPr>
              <a:t>prescribe at any time</a:t>
            </a:r>
            <a:r>
              <a:rPr lang="en-US" sz="2800"/>
              <a:t> for the patient, </a:t>
            </a:r>
            <a:r>
              <a:rPr lang="en-US" sz="2800">
                <a:solidFill>
                  <a:srgbClr val="FF3300"/>
                </a:solidFill>
              </a:rPr>
              <a:t>but </a:t>
            </a:r>
            <a:r>
              <a:rPr lang="en-US" sz="2800"/>
              <a:t>the</a:t>
            </a:r>
            <a:r>
              <a:rPr lang="en-US" sz="2800">
                <a:solidFill>
                  <a:srgbClr val="FF3300"/>
                </a:solidFill>
              </a:rPr>
              <a:t> </a:t>
            </a:r>
            <a:r>
              <a:rPr lang="en-US" sz="2800">
                <a:solidFill>
                  <a:srgbClr val="0000FF"/>
                </a:solidFill>
              </a:rPr>
              <a:t>consultant,</a:t>
            </a:r>
            <a:r>
              <a:rPr lang="en-US" sz="2800">
                <a:solidFill>
                  <a:srgbClr val="FF3300"/>
                </a:solidFill>
              </a:rPr>
              <a:t> </a:t>
            </a:r>
            <a:r>
              <a:rPr lang="en-US" sz="2800"/>
              <a:t>only in case of</a:t>
            </a:r>
            <a:r>
              <a:rPr lang="en-US" sz="2800">
                <a:solidFill>
                  <a:srgbClr val="0000FF"/>
                </a:solidFill>
              </a:rPr>
              <a:t> emergency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checkerboard(across)">
                                      <p:cBhvr>
                                        <p:cTn id="7" dur="500"/>
                                        <p:tgtEl>
                                          <p:spTgt spid="5529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 calcmode="lin" valueType="num">
                                      <p:cBhvr>
                                        <p:cTn id="12" dur="1000" fill="hold"/>
                                        <p:tgtEl>
                                          <p:spTgt spid="55299">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529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52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 calcmode="lin" valueType="num">
                                      <p:cBhvr>
                                        <p:cTn id="19" dur="1000" fill="hold"/>
                                        <p:tgtEl>
                                          <p:spTgt spid="55299">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5529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5529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55299">
                                            <p:txEl>
                                              <p:pRg st="2" end="2"/>
                                            </p:txEl>
                                          </p:spTgt>
                                        </p:tgtEl>
                                        <p:attrNameLst>
                                          <p:attrName>style.visibility</p:attrName>
                                        </p:attrNameLst>
                                      </p:cBhvr>
                                      <p:to>
                                        <p:strVal val="visible"/>
                                      </p:to>
                                    </p:set>
                                    <p:anim calcmode="lin" valueType="num">
                                      <p:cBhvr>
                                        <p:cTn id="26" dur="1000" fill="hold"/>
                                        <p:tgtEl>
                                          <p:spTgt spid="55299">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55299">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066800" y="381000"/>
            <a:ext cx="7772400" cy="762000"/>
          </a:xfrm>
        </p:spPr>
        <p:txBody>
          <a:bodyPr/>
          <a:lstStyle/>
          <a:p>
            <a:pPr algn="ctr"/>
            <a:r>
              <a:rPr lang="en-US" sz="4000" u="sng">
                <a:solidFill>
                  <a:srgbClr val="2D7C20"/>
                </a:solidFill>
              </a:rPr>
              <a:t>33. </a:t>
            </a:r>
            <a:r>
              <a:rPr lang="en-US" sz="3600" b="1" u="sng">
                <a:solidFill>
                  <a:srgbClr val="2D7C20"/>
                </a:solidFill>
              </a:rPr>
              <a:t>Consultant not to take Charge of the Case</a:t>
            </a:r>
            <a:r>
              <a:rPr lang="en-US" sz="4000"/>
              <a:t> </a:t>
            </a:r>
          </a:p>
        </p:txBody>
      </p:sp>
      <p:sp>
        <p:nvSpPr>
          <p:cNvPr id="56323" name="Rectangle 3"/>
          <p:cNvSpPr>
            <a:spLocks noGrp="1" noChangeArrowheads="1"/>
          </p:cNvSpPr>
          <p:nvPr>
            <p:ph type="body" idx="1"/>
          </p:nvPr>
        </p:nvSpPr>
        <p:spPr>
          <a:xfrm>
            <a:off x="1066800" y="1371600"/>
            <a:ext cx="7772400" cy="4495800"/>
          </a:xfrm>
        </p:spPr>
        <p:txBody>
          <a:bodyPr/>
          <a:lstStyle/>
          <a:p>
            <a:pPr>
              <a:lnSpc>
                <a:spcPct val="90000"/>
              </a:lnSpc>
            </a:pPr>
            <a:r>
              <a:rPr lang="en-US" sz="3600"/>
              <a:t>(1) When a practitioner of Homoeopathy has been called as a consultant; </a:t>
            </a:r>
            <a:r>
              <a:rPr lang="en-US" sz="3600">
                <a:solidFill>
                  <a:srgbClr val="FF3300"/>
                </a:solidFill>
              </a:rPr>
              <a:t>in none but the rarest</a:t>
            </a:r>
            <a:r>
              <a:rPr lang="en-US" sz="3600"/>
              <a:t> and most exceptional circumstances shall </a:t>
            </a:r>
            <a:r>
              <a:rPr lang="en-US" sz="3600">
                <a:solidFill>
                  <a:srgbClr val="FF3300"/>
                </a:solidFill>
              </a:rPr>
              <a:t>justify </a:t>
            </a:r>
            <a:r>
              <a:rPr lang="en-US" sz="3600"/>
              <a:t>the consultant </a:t>
            </a:r>
            <a:r>
              <a:rPr lang="en-US" sz="3600">
                <a:solidFill>
                  <a:srgbClr val="FF3300"/>
                </a:solidFill>
              </a:rPr>
              <a:t>taking charge</a:t>
            </a:r>
            <a:r>
              <a:rPr lang="en-US" sz="3600"/>
              <a:t> of the case.   </a:t>
            </a:r>
          </a:p>
          <a:p>
            <a:pPr>
              <a:lnSpc>
                <a:spcPct val="90000"/>
              </a:lnSpc>
            </a:pPr>
            <a:r>
              <a:rPr lang="en-US" sz="3600"/>
              <a:t>(2) He </a:t>
            </a:r>
            <a:r>
              <a:rPr lang="en-US" sz="3600">
                <a:solidFill>
                  <a:srgbClr val="FF3300"/>
                </a:solidFill>
              </a:rPr>
              <a:t>must not do so</a:t>
            </a:r>
            <a:r>
              <a:rPr lang="en-US" sz="3600"/>
              <a:t> merely on the solicitation of the patient or his friends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ox(in)">
                                      <p:cBhvr>
                                        <p:cTn id="7" dur="5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box(in)">
                                      <p:cBhvr>
                                        <p:cTn id="12" dur="2000"/>
                                        <p:tgtEl>
                                          <p:spTgt spid="56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Effect transition="in" filter="box(in)">
                                      <p:cBhvr>
                                        <p:cTn id="17" dur="20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81000"/>
            <a:ext cx="7772400" cy="990600"/>
          </a:xfrm>
        </p:spPr>
        <p:txBody>
          <a:bodyPr/>
          <a:lstStyle/>
          <a:p>
            <a:r>
              <a:rPr lang="en-US" sz="3200" u="sng"/>
              <a:t>34. </a:t>
            </a:r>
            <a:r>
              <a:rPr lang="en-US" sz="3200" b="1" u="sng"/>
              <a:t>Bar against Consulting Non-registered Practitioner</a:t>
            </a:r>
            <a:r>
              <a:rPr lang="en-US" sz="4000"/>
              <a:t> </a:t>
            </a:r>
          </a:p>
        </p:txBody>
      </p:sp>
      <p:sp>
        <p:nvSpPr>
          <p:cNvPr id="57347" name="Rectangle 3"/>
          <p:cNvSpPr>
            <a:spLocks noGrp="1" noChangeArrowheads="1"/>
          </p:cNvSpPr>
          <p:nvPr>
            <p:ph type="body" idx="1"/>
          </p:nvPr>
        </p:nvSpPr>
        <p:spPr>
          <a:xfrm>
            <a:off x="1066800" y="1905000"/>
            <a:ext cx="7772400" cy="3962400"/>
          </a:xfrm>
        </p:spPr>
        <p:txBody>
          <a:bodyPr/>
          <a:lstStyle/>
          <a:p>
            <a:r>
              <a:rPr lang="en-US" sz="4400"/>
              <a:t>No practitioner of Homeopathy shall have consultation with any practitioner of Homoeopathy who is not registered. </a:t>
            </a:r>
          </a:p>
          <a:p>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000"/>
                                        <p:tgtEl>
                                          <p:spTgt spid="57347">
                                            <p:txEl>
                                              <p:pRg st="0" end="0"/>
                                            </p:txEl>
                                          </p:spTgt>
                                        </p:tgtEl>
                                      </p:cBhvr>
                                    </p:animEffect>
                                    <p:anim calcmode="lin" valueType="num">
                                      <p:cBhvr>
                                        <p:cTn id="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a:r>
              <a:rPr lang="en-US" sz="3200" b="1" u="sng"/>
              <a:t>DUTIES OF PRACTITIONERS TO THE PUBLIC</a:t>
            </a:r>
            <a:r>
              <a:rPr lang="en-US" sz="4000"/>
              <a:t> </a:t>
            </a:r>
          </a:p>
        </p:txBody>
      </p:sp>
      <p:pic>
        <p:nvPicPr>
          <p:cNvPr id="58373" name="Picture 5" descr="j0199755"/>
          <p:cNvPicPr>
            <a:picLocks noGrp="1" noChangeAspect="1" noChangeArrowheads="1"/>
          </p:cNvPicPr>
          <p:nvPr>
            <p:ph idx="1"/>
          </p:nvPr>
        </p:nvPicPr>
        <p:blipFill>
          <a:blip r:embed="rId2"/>
          <a:srcRect/>
          <a:stretch>
            <a:fillRect/>
          </a:stretch>
        </p:blipFill>
        <p:spPr>
          <a:xfrm>
            <a:off x="2667000" y="1600200"/>
            <a:ext cx="4572000" cy="4343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8370"/>
                                        </p:tgtEl>
                                        <p:attrNameLst>
                                          <p:attrName>style.visibility</p:attrName>
                                        </p:attrNameLst>
                                      </p:cBhvr>
                                      <p:to>
                                        <p:strVal val="visible"/>
                                      </p:to>
                                    </p:set>
                                    <p:animEffect transition="in" filter="fade">
                                      <p:cBhvr>
                                        <p:cTn id="7" dur="500"/>
                                        <p:tgtEl>
                                          <p:spTgt spid="58370"/>
                                        </p:tgtEl>
                                      </p:cBhvr>
                                    </p:animEffect>
                                    <p:anim calcmode="lin" valueType="num">
                                      <p:cBhvr>
                                        <p:cTn id="8" dur="500" fill="hold"/>
                                        <p:tgtEl>
                                          <p:spTgt spid="58370"/>
                                        </p:tgtEl>
                                        <p:attrNameLst>
                                          <p:attrName>ppt_w</p:attrName>
                                        </p:attrNameLst>
                                      </p:cBhvr>
                                      <p:tavLst>
                                        <p:tav tm="0" fmla="#ppt_w*sin(2.5*pi*$)">
                                          <p:val>
                                            <p:fltVal val="0"/>
                                          </p:val>
                                        </p:tav>
                                        <p:tav tm="100000">
                                          <p:val>
                                            <p:fltVal val="1"/>
                                          </p:val>
                                        </p:tav>
                                      </p:tavLst>
                                    </p:anim>
                                    <p:anim calcmode="lin" valueType="num">
                                      <p:cBhvr>
                                        <p:cTn id="9" dur="500" fill="hold"/>
                                        <p:tgtEl>
                                          <p:spTgt spid="5837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8373"/>
                                        </p:tgtEl>
                                        <p:attrNameLst>
                                          <p:attrName>style.visibility</p:attrName>
                                        </p:attrNameLst>
                                      </p:cBhvr>
                                      <p:to>
                                        <p:strVal val="visible"/>
                                      </p:to>
                                    </p:set>
                                    <p:anim calcmode="lin" valueType="num">
                                      <p:cBhvr additive="base">
                                        <p:cTn id="14" dur="500" fill="hold"/>
                                        <p:tgtEl>
                                          <p:spTgt spid="58373"/>
                                        </p:tgtEl>
                                        <p:attrNameLst>
                                          <p:attrName>ppt_x</p:attrName>
                                        </p:attrNameLst>
                                      </p:cBhvr>
                                      <p:tavLst>
                                        <p:tav tm="0">
                                          <p:val>
                                            <p:strVal val="#ppt_x"/>
                                          </p:val>
                                        </p:tav>
                                        <p:tav tm="100000">
                                          <p:val>
                                            <p:strVal val="#ppt_x"/>
                                          </p:val>
                                        </p:tav>
                                      </p:tavLst>
                                    </p:anim>
                                    <p:anim calcmode="lin" valueType="num">
                                      <p:cBhvr additive="base">
                                        <p:cTn id="15" dur="500" fill="hold"/>
                                        <p:tgtEl>
                                          <p:spTgt spid="583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flipV="1">
            <a:off x="1066800" y="304800"/>
            <a:ext cx="7772400" cy="76200"/>
          </a:xfrm>
        </p:spPr>
        <p:txBody>
          <a:bodyPr/>
          <a:lstStyle/>
          <a:p>
            <a:endParaRPr lang="en-US" sz="4000"/>
          </a:p>
        </p:txBody>
      </p:sp>
      <p:sp>
        <p:nvSpPr>
          <p:cNvPr id="10243" name="Rectangle 3"/>
          <p:cNvSpPr>
            <a:spLocks noGrp="1" noChangeArrowheads="1"/>
          </p:cNvSpPr>
          <p:nvPr>
            <p:ph type="body" idx="1"/>
          </p:nvPr>
        </p:nvSpPr>
        <p:spPr>
          <a:xfrm>
            <a:off x="1066800" y="304800"/>
            <a:ext cx="7772400" cy="6019800"/>
          </a:xfrm>
        </p:spPr>
        <p:txBody>
          <a:bodyPr/>
          <a:lstStyle/>
          <a:p>
            <a:r>
              <a:rPr lang="en-US"/>
              <a:t>    (6) The </a:t>
            </a:r>
            <a:r>
              <a:rPr lang="en-US" b="1">
                <a:solidFill>
                  <a:srgbClr val="CC3300"/>
                </a:solidFill>
              </a:rPr>
              <a:t>health of my patient shall be my first consideration.</a:t>
            </a:r>
          </a:p>
          <a:p>
            <a:r>
              <a:rPr lang="en-US"/>
              <a:t>     (7) I will respect the secrets which are confided to me.</a:t>
            </a:r>
          </a:p>
          <a:p>
            <a:r>
              <a:rPr lang="en-US"/>
              <a:t>     (8) I will give to my teachers the respect and gratitude which is their due.</a:t>
            </a:r>
          </a:p>
          <a:p>
            <a:r>
              <a:rPr lang="en-US"/>
              <a:t>     (9) I will maintain by all means in my power the honour and noble traditions of medical profession.</a:t>
            </a:r>
          </a:p>
          <a:p>
            <a:r>
              <a:rPr lang="en-US"/>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066800" y="304800"/>
            <a:ext cx="7772400" cy="609600"/>
          </a:xfrm>
        </p:spPr>
        <p:txBody>
          <a:bodyPr/>
          <a:lstStyle/>
          <a:p>
            <a:r>
              <a:rPr lang="en-US" sz="4000" u="sng">
                <a:solidFill>
                  <a:srgbClr val="660033"/>
                </a:solidFill>
              </a:rPr>
              <a:t>35. </a:t>
            </a:r>
            <a:r>
              <a:rPr lang="en-US" sz="4000" b="1" u="sng">
                <a:solidFill>
                  <a:srgbClr val="660033"/>
                </a:solidFill>
              </a:rPr>
              <a:t>Practitioners as Citizens</a:t>
            </a:r>
          </a:p>
        </p:txBody>
      </p:sp>
      <p:sp>
        <p:nvSpPr>
          <p:cNvPr id="105475" name="Rectangle 3"/>
          <p:cNvSpPr>
            <a:spLocks noGrp="1" noChangeArrowheads="1"/>
          </p:cNvSpPr>
          <p:nvPr>
            <p:ph type="body" idx="1"/>
          </p:nvPr>
        </p:nvSpPr>
        <p:spPr>
          <a:xfrm>
            <a:off x="1066800" y="990600"/>
            <a:ext cx="7772400" cy="5334000"/>
          </a:xfrm>
        </p:spPr>
        <p:txBody>
          <a:bodyPr/>
          <a:lstStyle/>
          <a:p>
            <a:pPr>
              <a:lnSpc>
                <a:spcPct val="90000"/>
              </a:lnSpc>
            </a:pPr>
            <a:r>
              <a:rPr lang="en-US" sz="2800"/>
              <a:t>  Practitioners of Homoeopathy as good citizens, possessed of special training, </a:t>
            </a:r>
            <a:r>
              <a:rPr lang="en-US" sz="2800" b="1">
                <a:solidFill>
                  <a:srgbClr val="FF3300"/>
                </a:solidFill>
              </a:rPr>
              <a:t>shall advise</a:t>
            </a:r>
            <a:r>
              <a:rPr lang="en-US" sz="2800"/>
              <a:t> concerning the health of the community wherein they dwell. </a:t>
            </a:r>
          </a:p>
          <a:p>
            <a:pPr>
              <a:lnSpc>
                <a:spcPct val="90000"/>
              </a:lnSpc>
            </a:pPr>
            <a:r>
              <a:rPr lang="en-US" sz="2800"/>
              <a:t>They shall play their part in enforcing the laws of the community and in sustaining the institutions that advance the interest of humanity. </a:t>
            </a:r>
          </a:p>
          <a:p>
            <a:pPr>
              <a:lnSpc>
                <a:spcPct val="90000"/>
              </a:lnSpc>
            </a:pPr>
            <a:r>
              <a:rPr lang="en-US" sz="2800"/>
              <a:t>They shall cooperate with the authorities in the observance and enforcement of sanitary laws and regulations and shall observe the provisions of all laws relating to Drugs, Poisons and Pharmacy made for the protection and promotion of public health. </a:t>
            </a:r>
          </a:p>
          <a:p>
            <a:pPr>
              <a:lnSpc>
                <a:spcPct val="90000"/>
              </a:lnSpc>
            </a:pP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2000"/>
                                        <p:tgtEl>
                                          <p:spTgt spid="1054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Effect transition="in" filter="fade">
                                      <p:cBhvr>
                                        <p:cTn id="12" dur="2000"/>
                                        <p:tgtEl>
                                          <p:spTgt spid="1054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5475">
                                            <p:txEl>
                                              <p:pRg st="1" end="1"/>
                                            </p:txEl>
                                          </p:spTgt>
                                        </p:tgtEl>
                                        <p:attrNameLst>
                                          <p:attrName>style.visibility</p:attrName>
                                        </p:attrNameLst>
                                      </p:cBhvr>
                                      <p:to>
                                        <p:strVal val="visible"/>
                                      </p:to>
                                    </p:set>
                                    <p:animEffect transition="in" filter="fade">
                                      <p:cBhvr>
                                        <p:cTn id="17" dur="2000"/>
                                        <p:tgtEl>
                                          <p:spTgt spid="1054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5475">
                                            <p:txEl>
                                              <p:pRg st="2" end="2"/>
                                            </p:txEl>
                                          </p:spTgt>
                                        </p:tgtEl>
                                        <p:attrNameLst>
                                          <p:attrName>style.visibility</p:attrName>
                                        </p:attrNameLst>
                                      </p:cBhvr>
                                      <p:to>
                                        <p:strVal val="visible"/>
                                      </p:to>
                                    </p:set>
                                    <p:animEffect transition="in" filter="fade">
                                      <p:cBhvr>
                                        <p:cTn id="22" dur="2000"/>
                                        <p:tgtEl>
                                          <p:spTgt spid="1054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1" nodeType="clickEffect">
                                  <p:stCondLst>
                                    <p:cond delay="0"/>
                                  </p:stCondLst>
                                  <p:childTnLst>
                                    <p:set>
                                      <p:cBhvr>
                                        <p:cTn id="26" dur="1" fill="hold">
                                          <p:stCondLst>
                                            <p:cond delay="0"/>
                                          </p:stCondLst>
                                        </p:cTn>
                                        <p:tgtEl>
                                          <p:spTgt spid="105474"/>
                                        </p:tgtEl>
                                        <p:attrNameLst>
                                          <p:attrName>style.visibility</p:attrName>
                                        </p:attrNameLst>
                                      </p:cBhvr>
                                      <p:to>
                                        <p:strVal val="visible"/>
                                      </p:to>
                                    </p:set>
                                    <p:animEffect transition="in" filter="wheel(4)">
                                      <p:cBhvr>
                                        <p:cTn id="27" dur="2000"/>
                                        <p:tgtEl>
                                          <p:spTgt spid="105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4" grpId="1"/>
      <p:bldP spid="10547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381000"/>
            <a:ext cx="7772400" cy="762000"/>
          </a:xfrm>
        </p:spPr>
        <p:txBody>
          <a:bodyPr/>
          <a:lstStyle/>
          <a:p>
            <a:r>
              <a:rPr lang="en-US" sz="3200" u="sng"/>
              <a:t>36. </a:t>
            </a:r>
            <a:r>
              <a:rPr lang="en-US" sz="3200" b="1" u="sng"/>
              <a:t>Public Health</a:t>
            </a:r>
            <a:r>
              <a:rPr lang="en-US"/>
              <a:t> </a:t>
            </a:r>
          </a:p>
        </p:txBody>
      </p:sp>
      <p:sp>
        <p:nvSpPr>
          <p:cNvPr id="59395" name="Rectangle 3"/>
          <p:cNvSpPr>
            <a:spLocks noGrp="1" noChangeArrowheads="1"/>
          </p:cNvSpPr>
          <p:nvPr>
            <p:ph type="body" idx="1"/>
          </p:nvPr>
        </p:nvSpPr>
        <p:spPr>
          <a:xfrm>
            <a:off x="1066800" y="1143000"/>
            <a:ext cx="7772400" cy="5105400"/>
          </a:xfrm>
        </p:spPr>
        <p:txBody>
          <a:bodyPr/>
          <a:lstStyle/>
          <a:p>
            <a:pPr>
              <a:lnSpc>
                <a:spcPct val="80000"/>
              </a:lnSpc>
            </a:pPr>
            <a:r>
              <a:rPr lang="en-US" sz="2800"/>
              <a:t>Practitioners of Homoeopathy engaged in public health work, shall enlighten the public concerning quarantine regulations and measures for the prevention of epidemic and communicable diseases.</a:t>
            </a:r>
          </a:p>
          <a:p>
            <a:pPr>
              <a:lnSpc>
                <a:spcPct val="80000"/>
              </a:lnSpc>
            </a:pPr>
            <a:r>
              <a:rPr lang="en-US" sz="2800"/>
              <a:t> At all times the practitioners </a:t>
            </a:r>
            <a:r>
              <a:rPr lang="en-US" sz="2800" u="sng">
                <a:solidFill>
                  <a:srgbClr val="FF3300"/>
                </a:solidFill>
              </a:rPr>
              <a:t>shall notify</a:t>
            </a:r>
            <a:r>
              <a:rPr lang="en-US" sz="2800"/>
              <a:t> the constituted public health authorities of </a:t>
            </a:r>
            <a:r>
              <a:rPr lang="en-US" sz="2800" u="sng">
                <a:solidFill>
                  <a:srgbClr val="FF3300"/>
                </a:solidFill>
              </a:rPr>
              <a:t>every case of communicable disease under their care</a:t>
            </a:r>
            <a:r>
              <a:rPr lang="en-US" sz="2800" u="sng"/>
              <a:t>,</a:t>
            </a:r>
            <a:r>
              <a:rPr lang="en-US" sz="2800"/>
              <a:t> in accordance with the laws, rules and regulations of the health authorities</a:t>
            </a:r>
          </a:p>
          <a:p>
            <a:pPr>
              <a:lnSpc>
                <a:spcPct val="80000"/>
              </a:lnSpc>
            </a:pPr>
            <a:r>
              <a:rPr lang="en-US" sz="2800"/>
              <a:t>. When an epidemic prevails, the practitioner of Homoeopathy shall continue his labours without regard to the risk to his own health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ppt_x"/>
                                          </p:val>
                                        </p:tav>
                                        <p:tav tm="100000">
                                          <p:val>
                                            <p:strVal val="#ppt_x"/>
                                          </p:val>
                                        </p:tav>
                                      </p:tavLst>
                                    </p:anim>
                                    <p:anim calcmode="lin" valueType="num">
                                      <p:cBhvr additive="base">
                                        <p:cTn id="8"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0" end="0"/>
                                            </p:txEl>
                                          </p:spTgt>
                                        </p:tgtEl>
                                        <p:attrNameLst>
                                          <p:attrName>style.visibility</p:attrName>
                                        </p:attrNameLst>
                                      </p:cBhvr>
                                      <p:to>
                                        <p:strVal val="visible"/>
                                      </p:to>
                                    </p:set>
                                    <p:anim calcmode="lin" valueType="num">
                                      <p:cBhvr additive="base">
                                        <p:cTn id="13"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5">
                                            <p:txEl>
                                              <p:pRg st="1" end="1"/>
                                            </p:txEl>
                                          </p:spTgt>
                                        </p:tgtEl>
                                        <p:attrNameLst>
                                          <p:attrName>style.visibility</p:attrName>
                                        </p:attrNameLst>
                                      </p:cBhvr>
                                      <p:to>
                                        <p:strVal val="visible"/>
                                      </p:to>
                                    </p:set>
                                    <p:anim calcmode="lin" valueType="num">
                                      <p:cBhvr additive="base">
                                        <p:cTn id="19"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9395">
                                            <p:txEl>
                                              <p:pRg st="2" end="2"/>
                                            </p:txEl>
                                          </p:spTgt>
                                        </p:tgtEl>
                                        <p:attrNameLst>
                                          <p:attrName>style.visibility</p:attrName>
                                        </p:attrNameLst>
                                      </p:cBhvr>
                                      <p:to>
                                        <p:strVal val="visible"/>
                                      </p:to>
                                    </p:set>
                                    <p:anim calcmode="lin" valueType="num">
                                      <p:cBhvr additive="base">
                                        <p:cTn id="25"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066800" y="381000"/>
            <a:ext cx="7772400" cy="762000"/>
          </a:xfrm>
        </p:spPr>
        <p:txBody>
          <a:bodyPr/>
          <a:lstStyle/>
          <a:p>
            <a:r>
              <a:rPr lang="en-US" u="sng"/>
              <a:t>37. </a:t>
            </a:r>
            <a:r>
              <a:rPr lang="en-US" b="1" u="sng"/>
              <a:t>Dispensing</a:t>
            </a:r>
          </a:p>
        </p:txBody>
      </p:sp>
      <p:sp>
        <p:nvSpPr>
          <p:cNvPr id="60419" name="Rectangle 3"/>
          <p:cNvSpPr>
            <a:spLocks noGrp="1" noChangeArrowheads="1"/>
          </p:cNvSpPr>
          <p:nvPr>
            <p:ph type="body" idx="1"/>
          </p:nvPr>
        </p:nvSpPr>
        <p:spPr>
          <a:xfrm>
            <a:off x="1066800" y="1828800"/>
            <a:ext cx="7772400" cy="4038600"/>
          </a:xfrm>
        </p:spPr>
        <p:txBody>
          <a:bodyPr/>
          <a:lstStyle/>
          <a:p>
            <a:r>
              <a:rPr lang="en-US" sz="4000"/>
              <a:t>A practitioner of Homoeopathy </a:t>
            </a:r>
            <a:r>
              <a:rPr lang="en-US" sz="4000" b="1" u="sng"/>
              <a:t>has a right to prepare and dispense</a:t>
            </a:r>
            <a:r>
              <a:rPr lang="en-US" sz="4000"/>
              <a:t> his own prescription.</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ppt_x"/>
                                          </p:val>
                                        </p:tav>
                                        <p:tav tm="100000">
                                          <p:val>
                                            <p:strVal val="#ppt_x"/>
                                          </p:val>
                                        </p:tav>
                                      </p:tavLst>
                                    </p:anim>
                                    <p:anim calcmode="lin" valueType="num">
                                      <p:cBhvr additive="base">
                                        <p:cTn id="8" dur="500" fill="hold"/>
                                        <p:tgtEl>
                                          <p:spTgt spid="604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 calcmode="lin" valueType="num">
                                      <p:cBhvr additive="base">
                                        <p:cTn id="13"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4000" b="1" u="sng"/>
              <a:t>PROFESSIONAL MISCONDUCT</a:t>
            </a:r>
            <a:r>
              <a:rPr lang="en-US" sz="4000"/>
              <a:t> </a:t>
            </a:r>
          </a:p>
        </p:txBody>
      </p:sp>
      <p:sp>
        <p:nvSpPr>
          <p:cNvPr id="61443" name="Rectangle 3"/>
          <p:cNvSpPr>
            <a:spLocks noGrp="1" noChangeArrowheads="1"/>
          </p:cNvSpPr>
          <p:nvPr>
            <p:ph type="body" idx="4294967295"/>
          </p:nvPr>
        </p:nvSpPr>
        <p:spPr>
          <a:xfrm>
            <a:off x="1371600" y="990600"/>
            <a:ext cx="7772400" cy="5257800"/>
          </a:xfrm>
        </p:spPr>
        <p:txBody>
          <a:bodyPr/>
          <a:lstStyle/>
          <a:p>
            <a:pPr marL="533400" indent="-533400">
              <a:buFontTx/>
              <a:buNone/>
            </a:pPr>
            <a:endParaRPr lang="en-US"/>
          </a:p>
          <a:p>
            <a:pPr marL="533400" indent="-533400">
              <a:buFontTx/>
              <a:buNone/>
            </a:pPr>
            <a:endParaRPr lang="en-US"/>
          </a:p>
          <a:p>
            <a:pPr marL="533400" indent="-533400">
              <a:buFontTx/>
              <a:buAutoNum type="arabicParenBoth"/>
            </a:pPr>
            <a:endParaRPr lang="en-US"/>
          </a:p>
        </p:txBody>
      </p:sp>
      <p:pic>
        <p:nvPicPr>
          <p:cNvPr id="61445" name="Picture 5" descr="dad"/>
          <p:cNvPicPr>
            <a:picLocks noChangeAspect="1" noChangeArrowheads="1" noCrop="1"/>
          </p:cNvPicPr>
          <p:nvPr>
            <p:ph idx="1"/>
          </p:nvPr>
        </p:nvPicPr>
        <p:blipFill>
          <a:blip r:embed="rId2"/>
          <a:srcRect/>
          <a:stretch>
            <a:fillRect/>
          </a:stretch>
        </p:blipFill>
        <p:spPr>
          <a:xfrm>
            <a:off x="3429000" y="1447800"/>
            <a:ext cx="3124200" cy="44958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anim calcmode="lin" valueType="num">
                                      <p:cBhvr>
                                        <p:cTn id="8" dur="2000" fill="hold"/>
                                        <p:tgtEl>
                                          <p:spTgt spid="61442"/>
                                        </p:tgtEl>
                                        <p:attrNameLst>
                                          <p:attrName>ppt_w</p:attrName>
                                        </p:attrNameLst>
                                      </p:cBhvr>
                                      <p:tavLst>
                                        <p:tav tm="0" fmla="#ppt_w*sin(2.5*pi*$)">
                                          <p:val>
                                            <p:fltVal val="0"/>
                                          </p:val>
                                        </p:tav>
                                        <p:tav tm="100000">
                                          <p:val>
                                            <p:fltVal val="1"/>
                                          </p:val>
                                        </p:tav>
                                      </p:tavLst>
                                    </p:anim>
                                    <p:anim calcmode="lin" valueType="num">
                                      <p:cBhvr>
                                        <p:cTn id="9" dur="2000" fill="hold"/>
                                        <p:tgtEl>
                                          <p:spTgt spid="6144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4000">
                <a:solidFill>
                  <a:srgbClr val="660033"/>
                </a:solidFill>
              </a:rPr>
              <a:t>35. The following actions shall constitute professional misconduct</a:t>
            </a:r>
          </a:p>
        </p:txBody>
      </p:sp>
      <p:sp>
        <p:nvSpPr>
          <p:cNvPr id="106499" name="Rectangle 3"/>
          <p:cNvSpPr>
            <a:spLocks noGrp="1" noChangeArrowheads="1"/>
          </p:cNvSpPr>
          <p:nvPr>
            <p:ph type="body" idx="1"/>
          </p:nvPr>
        </p:nvSpPr>
        <p:spPr>
          <a:xfrm>
            <a:off x="1066800" y="1752600"/>
            <a:ext cx="7772400" cy="4724400"/>
          </a:xfrm>
        </p:spPr>
        <p:txBody>
          <a:bodyPr/>
          <a:lstStyle/>
          <a:p>
            <a:pPr marL="609600" indent="-609600">
              <a:buFontTx/>
              <a:buAutoNum type="arabicParenBoth"/>
            </a:pPr>
            <a:r>
              <a:rPr lang="en-US" sz="4800"/>
              <a:t>Committing adultery or improper conduct with a patient, or maintaining an improper association with a patient;   </a:t>
            </a:r>
          </a:p>
          <a:p>
            <a:pPr marL="609600" indent="-609600">
              <a:buFontTx/>
              <a:buAutoNum type="arabicParenBoth"/>
            </a:pPr>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499">
                                            <p:txEl>
                                              <p:pRg st="0" end="0"/>
                                            </p:txEl>
                                          </p:spTgt>
                                        </p:tgtEl>
                                        <p:attrNameLst>
                                          <p:attrName>style.visibility</p:attrName>
                                        </p:attrNameLst>
                                      </p:cBhvr>
                                      <p:to>
                                        <p:strVal val="visible"/>
                                      </p:to>
                                    </p:set>
                                    <p:animEffect transition="in" filter="fade">
                                      <p:cBhvr>
                                        <p:cTn id="12" dur="2000"/>
                                        <p:tgtEl>
                                          <p:spTgt spid="106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1" name="Rectangle 5"/>
          <p:cNvSpPr>
            <a:spLocks noGrp="1" noChangeArrowheads="1"/>
          </p:cNvSpPr>
          <p:nvPr>
            <p:ph type="title"/>
          </p:nvPr>
        </p:nvSpPr>
        <p:spPr>
          <a:xfrm flipV="1">
            <a:off x="1066800" y="304800"/>
            <a:ext cx="7772400" cy="76200"/>
          </a:xfrm>
        </p:spPr>
        <p:txBody>
          <a:bodyPr/>
          <a:lstStyle/>
          <a:p>
            <a:endParaRPr lang="en-US" sz="4000"/>
          </a:p>
        </p:txBody>
      </p:sp>
      <p:sp>
        <p:nvSpPr>
          <p:cNvPr id="116742" name="Rectangle 6"/>
          <p:cNvSpPr>
            <a:spLocks noGrp="1" noChangeArrowheads="1"/>
          </p:cNvSpPr>
          <p:nvPr>
            <p:ph type="body" sz="half" idx="1"/>
          </p:nvPr>
        </p:nvSpPr>
        <p:spPr>
          <a:xfrm>
            <a:off x="1066800" y="838200"/>
            <a:ext cx="3810000" cy="5638800"/>
          </a:xfrm>
        </p:spPr>
        <p:txBody>
          <a:bodyPr/>
          <a:lstStyle/>
          <a:p>
            <a:pPr lvl="1">
              <a:buFontTx/>
              <a:buNone/>
            </a:pPr>
            <a:r>
              <a:rPr lang="en-US" sz="3200"/>
              <a:t> </a:t>
            </a:r>
          </a:p>
          <a:p>
            <a:pPr>
              <a:buFontTx/>
              <a:buNone/>
            </a:pPr>
            <a:endParaRPr lang="en-US" sz="3600"/>
          </a:p>
          <a:p>
            <a:endParaRPr lang="en-US" sz="3600"/>
          </a:p>
        </p:txBody>
      </p:sp>
      <p:pic>
        <p:nvPicPr>
          <p:cNvPr id="116744" name="Picture 8" descr="gabel"/>
          <p:cNvPicPr>
            <a:picLocks noGrp="1" noChangeAspect="1" noChangeArrowheads="1"/>
          </p:cNvPicPr>
          <p:nvPr>
            <p:ph sz="half" idx="2"/>
          </p:nvPr>
        </p:nvPicPr>
        <p:blipFill>
          <a:blip r:embed="rId2"/>
          <a:srcRect/>
          <a:stretch>
            <a:fillRect/>
          </a:stretch>
        </p:blipFill>
        <p:spPr>
          <a:xfrm>
            <a:off x="990600" y="457200"/>
            <a:ext cx="7772400" cy="5867400"/>
          </a:xfrm>
        </p:spPr>
      </p:pic>
      <p:sp>
        <p:nvSpPr>
          <p:cNvPr id="116748" name="Text Box 12"/>
          <p:cNvSpPr txBox="1">
            <a:spLocks noChangeArrowheads="1"/>
          </p:cNvSpPr>
          <p:nvPr/>
        </p:nvSpPr>
        <p:spPr bwMode="auto">
          <a:xfrm>
            <a:off x="1905000" y="1066800"/>
            <a:ext cx="2590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16751" name="Text Box 15"/>
          <p:cNvSpPr txBox="1">
            <a:spLocks noChangeArrowheads="1"/>
          </p:cNvSpPr>
          <p:nvPr/>
        </p:nvSpPr>
        <p:spPr bwMode="auto">
          <a:xfrm>
            <a:off x="1143000" y="533400"/>
            <a:ext cx="7467600" cy="1190625"/>
          </a:xfrm>
          <a:prstGeom prst="rect">
            <a:avLst/>
          </a:prstGeom>
          <a:noFill/>
          <a:ln w="9525">
            <a:noFill/>
            <a:miter lim="800000"/>
            <a:headEnd/>
            <a:tailEnd/>
          </a:ln>
          <a:effectLst/>
        </p:spPr>
        <p:txBody>
          <a:bodyPr>
            <a:spAutoFit/>
          </a:bodyPr>
          <a:lstStyle/>
          <a:p>
            <a:r>
              <a:rPr lang="en-US" sz="3600">
                <a:solidFill>
                  <a:srgbClr val="CC3300"/>
                </a:solidFill>
              </a:rPr>
              <a:t>(2) Conviction by a</a:t>
            </a:r>
            <a:r>
              <a:rPr lang="en-US" sz="3600">
                <a:solidFill>
                  <a:srgbClr val="FFCC00"/>
                </a:solidFill>
              </a:rPr>
              <a:t> Court of Law for </a:t>
            </a:r>
            <a:r>
              <a:rPr lang="en-US" sz="3600">
                <a:solidFill>
                  <a:srgbClr val="CC3300"/>
                </a:solidFill>
              </a:rPr>
              <a:t>offences involving</a:t>
            </a:r>
            <a:r>
              <a:rPr lang="en-US" sz="3600">
                <a:solidFill>
                  <a:srgbClr val="FFCC00"/>
                </a:solidFill>
              </a:rPr>
              <a:t> moral turpitude;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116741"/>
                                        </p:tgtEl>
                                        <p:attrNameLst>
                                          <p:attrName>style.visibility</p:attrName>
                                        </p:attrNameLst>
                                      </p:cBhvr>
                                      <p:to>
                                        <p:strVal val="visible"/>
                                      </p:to>
                                    </p:set>
                                    <p:animEffect transition="in" filter="fade">
                                      <p:cBhvr>
                                        <p:cTn id="7" dur="2000"/>
                                        <p:tgtEl>
                                          <p:spTgt spid="11674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6742"/>
                                        </p:tgtEl>
                                        <p:attrNameLst>
                                          <p:attrName>style.visibility</p:attrName>
                                        </p:attrNameLst>
                                      </p:cBhvr>
                                      <p:to>
                                        <p:strVal val="visible"/>
                                      </p:to>
                                    </p:set>
                                    <p:animEffect transition="in" filter="fade">
                                      <p:cBhvr>
                                        <p:cTn id="10" dur="2000"/>
                                        <p:tgtEl>
                                          <p:spTgt spid="11674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iterate type="lt">
                                    <p:tmPct val="10000"/>
                                  </p:iterate>
                                  <p:childTnLst>
                                    <p:set>
                                      <p:cBhvr>
                                        <p:cTn id="14" dur="1" fill="hold">
                                          <p:stCondLst>
                                            <p:cond delay="0"/>
                                          </p:stCondLst>
                                        </p:cTn>
                                        <p:tgtEl>
                                          <p:spTgt spid="116751"/>
                                        </p:tgtEl>
                                        <p:attrNameLst>
                                          <p:attrName>style.visibility</p:attrName>
                                        </p:attrNameLst>
                                      </p:cBhvr>
                                      <p:to>
                                        <p:strVal val="visible"/>
                                      </p:to>
                                    </p:set>
                                    <p:animEffect transition="in" filter="fade">
                                      <p:cBhvr>
                                        <p:cTn id="15" dur="500"/>
                                        <p:tgtEl>
                                          <p:spTgt spid="116751"/>
                                        </p:tgtEl>
                                      </p:cBhvr>
                                    </p:animEffect>
                                    <p:anim calcmode="lin" valueType="num">
                                      <p:cBhvr>
                                        <p:cTn id="16" dur="500" fill="hold"/>
                                        <p:tgtEl>
                                          <p:spTgt spid="116751"/>
                                        </p:tgtEl>
                                        <p:attrNameLst>
                                          <p:attrName>ppt_w</p:attrName>
                                        </p:attrNameLst>
                                      </p:cBhvr>
                                      <p:tavLst>
                                        <p:tav tm="0" fmla="#ppt_w*sin(2.5*pi*$)">
                                          <p:val>
                                            <p:fltVal val="0"/>
                                          </p:val>
                                        </p:tav>
                                        <p:tav tm="100000">
                                          <p:val>
                                            <p:fltVal val="1"/>
                                          </p:val>
                                        </p:tav>
                                      </p:tavLst>
                                    </p:anim>
                                    <p:anim calcmode="lin" valueType="num">
                                      <p:cBhvr>
                                        <p:cTn id="17" dur="500" fill="hold"/>
                                        <p:tgtEl>
                                          <p:spTgt spid="1167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1" grpId="0"/>
      <p:bldP spid="116742" grpId="0"/>
      <p:bldP spid="116751"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Grp="1" noChangeArrowheads="1"/>
          </p:cNvSpPr>
          <p:nvPr>
            <p:ph type="title"/>
          </p:nvPr>
        </p:nvSpPr>
        <p:spPr>
          <a:xfrm flipV="1">
            <a:off x="1066800" y="304800"/>
            <a:ext cx="7772400" cy="76200"/>
          </a:xfrm>
        </p:spPr>
        <p:txBody>
          <a:bodyPr/>
          <a:lstStyle/>
          <a:p>
            <a:endParaRPr lang="en-US" sz="4000"/>
          </a:p>
        </p:txBody>
      </p:sp>
      <p:sp>
        <p:nvSpPr>
          <p:cNvPr id="117765" name="Rectangle 5"/>
          <p:cNvSpPr>
            <a:spLocks noGrp="1" noChangeArrowheads="1"/>
          </p:cNvSpPr>
          <p:nvPr>
            <p:ph type="body" sz="half" idx="1"/>
          </p:nvPr>
        </p:nvSpPr>
        <p:spPr>
          <a:xfrm>
            <a:off x="1066800" y="685800"/>
            <a:ext cx="3581400" cy="5181600"/>
          </a:xfrm>
        </p:spPr>
        <p:txBody>
          <a:bodyPr/>
          <a:lstStyle/>
          <a:p>
            <a:pPr>
              <a:spcBef>
                <a:spcPct val="0"/>
              </a:spcBef>
              <a:buFontTx/>
              <a:buNone/>
            </a:pPr>
            <a:r>
              <a:rPr lang="en-US"/>
              <a:t>(3) Signing of or giving by any practitioner of Homoeopathy under his name and authority any certificate, report or document of kindred character which is untrue, misleading or improper;</a:t>
            </a:r>
          </a:p>
          <a:p>
            <a:endParaRPr lang="en-US"/>
          </a:p>
        </p:txBody>
      </p:sp>
      <p:pic>
        <p:nvPicPr>
          <p:cNvPr id="117767" name="Picture 7" descr="FalseMedicalCertificate"/>
          <p:cNvPicPr>
            <a:picLocks noGrp="1" noChangeAspect="1" noChangeArrowheads="1"/>
          </p:cNvPicPr>
          <p:nvPr>
            <p:ph sz="half" idx="2"/>
          </p:nvPr>
        </p:nvPicPr>
        <p:blipFill>
          <a:blip r:embed="rId2"/>
          <a:srcRect/>
          <a:stretch>
            <a:fillRect/>
          </a:stretch>
        </p:blipFill>
        <p:spPr>
          <a:xfrm>
            <a:off x="4495800" y="762000"/>
            <a:ext cx="4419600" cy="45624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5">
                                            <p:txEl>
                                              <p:pRg st="0" end="0"/>
                                            </p:txEl>
                                          </p:spTgt>
                                        </p:tgtEl>
                                        <p:attrNameLst>
                                          <p:attrName>style.visibility</p:attrName>
                                        </p:attrNameLst>
                                      </p:cBhvr>
                                      <p:to>
                                        <p:strVal val="visible"/>
                                      </p:to>
                                    </p:set>
                                    <p:anim calcmode="lin" valueType="num">
                                      <p:cBhvr additive="base">
                                        <p:cTn id="7" dur="500" fill="hold"/>
                                        <p:tgtEl>
                                          <p:spTgt spid="1177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7767"/>
                                        </p:tgtEl>
                                        <p:attrNameLst>
                                          <p:attrName>style.visibility</p:attrName>
                                        </p:attrNameLst>
                                      </p:cBhvr>
                                      <p:to>
                                        <p:strVal val="visible"/>
                                      </p:to>
                                    </p:set>
                                    <p:anim calcmode="lin" valueType="num">
                                      <p:cBhvr additive="base">
                                        <p:cTn id="13" dur="500" fill="hold"/>
                                        <p:tgtEl>
                                          <p:spTgt spid="117767"/>
                                        </p:tgtEl>
                                        <p:attrNameLst>
                                          <p:attrName>ppt_x</p:attrName>
                                        </p:attrNameLst>
                                      </p:cBhvr>
                                      <p:tavLst>
                                        <p:tav tm="0">
                                          <p:val>
                                            <p:strVal val="#ppt_x"/>
                                          </p:val>
                                        </p:tav>
                                        <p:tav tm="100000">
                                          <p:val>
                                            <p:strVal val="#ppt_x"/>
                                          </p:val>
                                        </p:tav>
                                      </p:tavLst>
                                    </p:anim>
                                    <p:anim calcmode="lin" valueType="num">
                                      <p:cBhvr additive="base">
                                        <p:cTn id="14" dur="500" fill="hold"/>
                                        <p:tgtEl>
                                          <p:spTgt spid="1177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8" name="Rectangle 8"/>
          <p:cNvSpPr>
            <a:spLocks noGrp="1" noChangeArrowheads="1"/>
          </p:cNvSpPr>
          <p:nvPr>
            <p:ph type="title"/>
          </p:nvPr>
        </p:nvSpPr>
        <p:spPr>
          <a:xfrm flipV="1">
            <a:off x="1066800" y="304800"/>
            <a:ext cx="7772400" cy="76200"/>
          </a:xfrm>
        </p:spPr>
        <p:txBody>
          <a:bodyPr/>
          <a:lstStyle/>
          <a:p>
            <a:endParaRPr lang="en-US" sz="4000"/>
          </a:p>
        </p:txBody>
      </p:sp>
      <p:sp>
        <p:nvSpPr>
          <p:cNvPr id="107523" name="Rectangle 3"/>
          <p:cNvSpPr>
            <a:spLocks noGrp="1" noChangeArrowheads="1"/>
          </p:cNvSpPr>
          <p:nvPr>
            <p:ph type="body" idx="1"/>
          </p:nvPr>
        </p:nvSpPr>
        <p:spPr>
          <a:xfrm>
            <a:off x="1066800" y="533400"/>
            <a:ext cx="7772400" cy="5715000"/>
          </a:xfrm>
        </p:spPr>
        <p:txBody>
          <a:bodyPr/>
          <a:lstStyle/>
          <a:p>
            <a:r>
              <a:rPr lang="en-US"/>
              <a:t>(4) Contravention of the provisions of laws relating to Drugs and regulations made thereunder; </a:t>
            </a:r>
          </a:p>
          <a:p>
            <a:r>
              <a:rPr lang="en-US"/>
              <a:t> (5) Selling a drug or poison regulated by law to the public or his patients ,save as provided by that law.   </a:t>
            </a:r>
          </a:p>
          <a:p>
            <a:r>
              <a:rPr lang="en-US"/>
              <a:t>(6) Performing or enabling an unqualified person to perform an abortion or any illegal operation for which there is no medical, surgical or psychological indication;</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107528"/>
                                        </p:tgtEl>
                                        <p:attrNameLst>
                                          <p:attrName>style.visibility</p:attrName>
                                        </p:attrNameLst>
                                      </p:cBhvr>
                                      <p:to>
                                        <p:strVal val="visible"/>
                                      </p:to>
                                    </p:set>
                                    <p:animEffect transition="in" filter="fade">
                                      <p:cBhvr>
                                        <p:cTn id="7" dur="2000"/>
                                        <p:tgtEl>
                                          <p:spTgt spid="1075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7523">
                                            <p:txEl>
                                              <p:pRg st="0" end="0"/>
                                            </p:txEl>
                                          </p:spTgt>
                                        </p:tgtEl>
                                        <p:attrNameLst>
                                          <p:attrName>style.visibility</p:attrName>
                                        </p:attrNameLst>
                                      </p:cBhvr>
                                      <p:to>
                                        <p:strVal val="visible"/>
                                      </p:to>
                                    </p:set>
                                    <p:animEffect transition="in" filter="fade">
                                      <p:cBhvr>
                                        <p:cTn id="12" dur="2000"/>
                                        <p:tgtEl>
                                          <p:spTgt spid="1075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7523">
                                            <p:txEl>
                                              <p:pRg st="1" end="1"/>
                                            </p:txEl>
                                          </p:spTgt>
                                        </p:tgtEl>
                                        <p:attrNameLst>
                                          <p:attrName>style.visibility</p:attrName>
                                        </p:attrNameLst>
                                      </p:cBhvr>
                                      <p:to>
                                        <p:strVal val="visible"/>
                                      </p:to>
                                    </p:set>
                                    <p:animEffect transition="in" filter="fade">
                                      <p:cBhvr>
                                        <p:cTn id="17" dur="2000"/>
                                        <p:tgtEl>
                                          <p:spTgt spid="1075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7523">
                                            <p:txEl>
                                              <p:pRg st="2" end="2"/>
                                            </p:txEl>
                                          </p:spTgt>
                                        </p:tgtEl>
                                        <p:attrNameLst>
                                          <p:attrName>style.visibility</p:attrName>
                                        </p:attrNameLst>
                                      </p:cBhvr>
                                      <p:to>
                                        <p:strVal val="visible"/>
                                      </p:to>
                                    </p:set>
                                    <p:animEffect transition="in" filter="fade">
                                      <p:cBhvr>
                                        <p:cTn id="22" dur="2000"/>
                                        <p:tgtEl>
                                          <p:spTgt spid="10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8" grpId="0"/>
      <p:bldP spid="10752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066800" y="381000"/>
            <a:ext cx="7772400" cy="76200"/>
          </a:xfrm>
        </p:spPr>
        <p:txBody>
          <a:bodyPr/>
          <a:lstStyle/>
          <a:p>
            <a:endParaRPr lang="en-US" sz="4000"/>
          </a:p>
        </p:txBody>
      </p:sp>
      <p:sp>
        <p:nvSpPr>
          <p:cNvPr id="62467" name="Rectangle 3"/>
          <p:cNvSpPr>
            <a:spLocks noGrp="1" noChangeArrowheads="1"/>
          </p:cNvSpPr>
          <p:nvPr>
            <p:ph type="body" idx="1"/>
          </p:nvPr>
        </p:nvSpPr>
        <p:spPr>
          <a:xfrm>
            <a:off x="1066800" y="457200"/>
            <a:ext cx="7772400" cy="5410200"/>
          </a:xfrm>
        </p:spPr>
        <p:txBody>
          <a:bodyPr/>
          <a:lstStyle/>
          <a:p>
            <a:r>
              <a:rPr lang="en-US"/>
              <a:t>(4) Contravention of the provisions of laws relating to Drugs and regulations made thereunder; </a:t>
            </a:r>
          </a:p>
          <a:p>
            <a:r>
              <a:rPr lang="en-US"/>
              <a:t> (5) Selling a drug or poison regulated by law to the public or his patients save as provided by that law.   </a:t>
            </a:r>
          </a:p>
          <a:p>
            <a:r>
              <a:rPr lang="en-US"/>
              <a:t>(6) Performing or enabling an unqualified person to perform an abortion or any illegal operation for which there is no medical, surgical or psychological indication;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66800" y="381000"/>
            <a:ext cx="7772400" cy="152400"/>
          </a:xfrm>
        </p:spPr>
        <p:txBody>
          <a:bodyPr/>
          <a:lstStyle/>
          <a:p>
            <a:endParaRPr lang="en-US" sz="4000"/>
          </a:p>
        </p:txBody>
      </p:sp>
      <p:sp>
        <p:nvSpPr>
          <p:cNvPr id="63491" name="Rectangle 3"/>
          <p:cNvSpPr>
            <a:spLocks noGrp="1" noChangeArrowheads="1"/>
          </p:cNvSpPr>
          <p:nvPr>
            <p:ph type="body" idx="1"/>
          </p:nvPr>
        </p:nvSpPr>
        <p:spPr>
          <a:xfrm>
            <a:off x="1066800" y="685800"/>
            <a:ext cx="7772400" cy="5181600"/>
          </a:xfrm>
        </p:spPr>
        <p:txBody>
          <a:bodyPr/>
          <a:lstStyle/>
          <a:p>
            <a:pPr>
              <a:lnSpc>
                <a:spcPct val="80000"/>
              </a:lnSpc>
            </a:pPr>
            <a:r>
              <a:rPr lang="en-US" sz="2800"/>
              <a:t>(7) Issue of certificates in Homoeopathy to unqualified or non-medical persons provided that this shall not apply so as to restrict the proper training and instruction of legitimate employees of doctors, midwives, dispensers, surgical attendants or skilled mechanical and technical assistants under the personal supervision of practitioners of Homoeopathy.   </a:t>
            </a:r>
          </a:p>
          <a:p>
            <a:pPr>
              <a:lnSpc>
                <a:spcPct val="80000"/>
              </a:lnSpc>
            </a:pPr>
            <a:r>
              <a:rPr lang="en-US" sz="2800"/>
              <a:t>(8) Affixing a signboard on a chemist's shop or in places where the practitioner of Homoeopathy does not reside or work;   </a:t>
            </a:r>
          </a:p>
          <a:p>
            <a:pPr>
              <a:lnSpc>
                <a:spcPct val="80000"/>
              </a:lnSpc>
            </a:pPr>
            <a:r>
              <a:rPr lang="en-US" sz="2800"/>
              <a:t>(9) Disclosing the secrets of a patient that have been learnt in the exercise of profession, except in a Court of law under orders of the presiding judge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flipV="1">
            <a:off x="1066800" y="304800"/>
            <a:ext cx="7772400" cy="76200"/>
          </a:xfrm>
        </p:spPr>
        <p:txBody>
          <a:bodyPr/>
          <a:lstStyle/>
          <a:p>
            <a:endParaRPr lang="en-US" sz="4000"/>
          </a:p>
        </p:txBody>
      </p:sp>
      <p:sp>
        <p:nvSpPr>
          <p:cNvPr id="75779" name="Rectangle 3"/>
          <p:cNvSpPr>
            <a:spLocks noGrp="1" noChangeArrowheads="1"/>
          </p:cNvSpPr>
          <p:nvPr>
            <p:ph type="body" idx="1"/>
          </p:nvPr>
        </p:nvSpPr>
        <p:spPr>
          <a:xfrm>
            <a:off x="1066800" y="304800"/>
            <a:ext cx="7772400" cy="6019800"/>
          </a:xfrm>
        </p:spPr>
        <p:txBody>
          <a:bodyPr/>
          <a:lstStyle/>
          <a:p>
            <a:pPr>
              <a:buFontTx/>
              <a:buNone/>
            </a:pPr>
            <a:r>
              <a:rPr lang="en-US"/>
              <a:t> </a:t>
            </a:r>
          </a:p>
          <a:p>
            <a:r>
              <a:rPr lang="en-US"/>
              <a:t> </a:t>
            </a:r>
            <a:r>
              <a:rPr lang="en-US" sz="4800"/>
              <a:t>(10) My colleagues will be my brothers and sisters.</a:t>
            </a:r>
          </a:p>
          <a:p>
            <a:pPr>
              <a:buFontTx/>
              <a:buNone/>
            </a:pPr>
            <a:endParaRPr lang="en-US" sz="4800"/>
          </a:p>
          <a:p>
            <a:r>
              <a:rPr lang="en-US" sz="4800"/>
              <a:t> </a:t>
            </a:r>
            <a:r>
              <a:rPr lang="en-US" sz="4800">
                <a:solidFill>
                  <a:srgbClr val="CC3300"/>
                </a:solidFill>
              </a:rPr>
              <a:t>(11)</a:t>
            </a:r>
            <a:r>
              <a:rPr lang="en-US" sz="4800"/>
              <a:t> </a:t>
            </a:r>
            <a:r>
              <a:rPr lang="en-US" sz="4800">
                <a:solidFill>
                  <a:srgbClr val="CC3300"/>
                </a:solidFill>
              </a:rPr>
              <a:t>I make these promises solemnly, freely and upon my honour</a:t>
            </a:r>
            <a:r>
              <a:rPr lang="en-US" sz="4800"/>
              <a:t>.</a:t>
            </a:r>
          </a:p>
          <a:p>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 calcmode="lin" valueType="num">
                                      <p:cBhvr>
                                        <p:cTn id="7" dur="3000" fill="hold"/>
                                        <p:tgtEl>
                                          <p:spTgt spid="75779">
                                            <p:txEl>
                                              <p:pRg st="1" end="1"/>
                                            </p:txEl>
                                          </p:spTgt>
                                        </p:tgtEl>
                                        <p:attrNameLst>
                                          <p:attrName>ppt_w</p:attrName>
                                        </p:attrNameLst>
                                      </p:cBhvr>
                                      <p:tavLst>
                                        <p:tav tm="0">
                                          <p:val>
                                            <p:fltVal val="0"/>
                                          </p:val>
                                        </p:tav>
                                        <p:tav tm="100000">
                                          <p:val>
                                            <p:strVal val="#ppt_w"/>
                                          </p:val>
                                        </p:tav>
                                      </p:tavLst>
                                    </p:anim>
                                    <p:anim calcmode="lin" valueType="num">
                                      <p:cBhvr>
                                        <p:cTn id="8" dur="3000" fill="hold"/>
                                        <p:tgtEl>
                                          <p:spTgt spid="75779">
                                            <p:txEl>
                                              <p:pRg st="1" end="1"/>
                                            </p:txEl>
                                          </p:spTgt>
                                        </p:tgtEl>
                                        <p:attrNameLst>
                                          <p:attrName>ppt_h</p:attrName>
                                        </p:attrNameLst>
                                      </p:cBhvr>
                                      <p:tavLst>
                                        <p:tav tm="0">
                                          <p:val>
                                            <p:fltVal val="0"/>
                                          </p:val>
                                        </p:tav>
                                        <p:tav tm="100000">
                                          <p:val>
                                            <p:strVal val="#ppt_h"/>
                                          </p:val>
                                        </p:tav>
                                      </p:tavLst>
                                    </p:anim>
                                    <p:animEffect transition="in" filter="fade">
                                      <p:cBhvr>
                                        <p:cTn id="9" dur="3000"/>
                                        <p:tgtEl>
                                          <p:spTgt spid="7577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5779">
                                            <p:txEl>
                                              <p:pRg st="3" end="3"/>
                                            </p:txEl>
                                          </p:spTgt>
                                        </p:tgtEl>
                                        <p:attrNameLst>
                                          <p:attrName>style.visibility</p:attrName>
                                        </p:attrNameLst>
                                      </p:cBhvr>
                                      <p:to>
                                        <p:strVal val="visible"/>
                                      </p:to>
                                    </p:set>
                                    <p:anim calcmode="lin" valueType="num">
                                      <p:cBhvr>
                                        <p:cTn id="14" dur="3000" fill="hold"/>
                                        <p:tgtEl>
                                          <p:spTgt spid="75779">
                                            <p:txEl>
                                              <p:pRg st="3" end="3"/>
                                            </p:txEl>
                                          </p:spTgt>
                                        </p:tgtEl>
                                        <p:attrNameLst>
                                          <p:attrName>ppt_w</p:attrName>
                                        </p:attrNameLst>
                                      </p:cBhvr>
                                      <p:tavLst>
                                        <p:tav tm="0">
                                          <p:val>
                                            <p:fltVal val="0"/>
                                          </p:val>
                                        </p:tav>
                                        <p:tav tm="100000">
                                          <p:val>
                                            <p:strVal val="#ppt_w"/>
                                          </p:val>
                                        </p:tav>
                                      </p:tavLst>
                                    </p:anim>
                                    <p:anim calcmode="lin" valueType="num">
                                      <p:cBhvr>
                                        <p:cTn id="15" dur="3000" fill="hold"/>
                                        <p:tgtEl>
                                          <p:spTgt spid="75779">
                                            <p:txEl>
                                              <p:pRg st="3" end="3"/>
                                            </p:txEl>
                                          </p:spTgt>
                                        </p:tgtEl>
                                        <p:attrNameLst>
                                          <p:attrName>ppt_h</p:attrName>
                                        </p:attrNameLst>
                                      </p:cBhvr>
                                      <p:tavLst>
                                        <p:tav tm="0">
                                          <p:val>
                                            <p:fltVal val="0"/>
                                          </p:val>
                                        </p:tav>
                                        <p:tav tm="100000">
                                          <p:val>
                                            <p:strVal val="#ppt_h"/>
                                          </p:val>
                                        </p:tav>
                                      </p:tavLst>
                                    </p:anim>
                                    <p:animEffect transition="in" filter="fade">
                                      <p:cBhvr>
                                        <p:cTn id="16" dur="3000"/>
                                        <p:tgtEl>
                                          <p:spTgt spid="757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flipV="1">
            <a:off x="1066800" y="304800"/>
            <a:ext cx="7772400" cy="76200"/>
          </a:xfrm>
        </p:spPr>
        <p:txBody>
          <a:bodyPr/>
          <a:lstStyle/>
          <a:p>
            <a:endParaRPr lang="en-US" sz="4000"/>
          </a:p>
        </p:txBody>
      </p:sp>
      <p:sp>
        <p:nvSpPr>
          <p:cNvPr id="64515" name="Rectangle 3"/>
          <p:cNvSpPr>
            <a:spLocks noGrp="1" noChangeArrowheads="1"/>
          </p:cNvSpPr>
          <p:nvPr>
            <p:ph type="body" idx="1"/>
          </p:nvPr>
        </p:nvSpPr>
        <p:spPr>
          <a:xfrm>
            <a:off x="1066800" y="381000"/>
            <a:ext cx="7772400" cy="5486400"/>
          </a:xfrm>
        </p:spPr>
        <p:txBody>
          <a:bodyPr/>
          <a:lstStyle/>
          <a:p>
            <a:r>
              <a:rPr lang="en-US"/>
              <a:t>(10) Publishing photographs or case-reports of patients in any medical or other journal in a manner by </a:t>
            </a:r>
            <a:r>
              <a:rPr lang="en-US">
                <a:solidFill>
                  <a:srgbClr val="CC3300"/>
                </a:solidFill>
              </a:rPr>
              <a:t>which their identity could be made out without their permission,</a:t>
            </a:r>
            <a:r>
              <a:rPr lang="en-US"/>
              <a:t> provided that if the identity of patients is not disclosed, their consent is not necessary; </a:t>
            </a:r>
          </a:p>
          <a:p>
            <a:pPr>
              <a:buFontTx/>
              <a:buNone/>
            </a:pPr>
            <a:r>
              <a:rPr lang="en-US"/>
              <a:t>  </a:t>
            </a:r>
          </a:p>
          <a:p>
            <a:r>
              <a:rPr lang="en-US"/>
              <a:t>(11) Public exhibition of the scale of fees provided that the same may be displayed in the physician's consulting or waiting room</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flipV="1">
            <a:off x="1066800" y="304800"/>
            <a:ext cx="7772400" cy="76200"/>
          </a:xfrm>
        </p:spPr>
        <p:txBody>
          <a:bodyPr/>
          <a:lstStyle/>
          <a:p>
            <a:endParaRPr lang="en-US" sz="4000"/>
          </a:p>
        </p:txBody>
      </p:sp>
      <p:sp>
        <p:nvSpPr>
          <p:cNvPr id="65539" name="Rectangle 3"/>
          <p:cNvSpPr>
            <a:spLocks noGrp="1" noChangeArrowheads="1"/>
          </p:cNvSpPr>
          <p:nvPr>
            <p:ph type="body" idx="1"/>
          </p:nvPr>
        </p:nvSpPr>
        <p:spPr>
          <a:xfrm>
            <a:off x="1066800" y="457200"/>
            <a:ext cx="7772400" cy="5410200"/>
          </a:xfrm>
        </p:spPr>
        <p:txBody>
          <a:bodyPr/>
          <a:lstStyle/>
          <a:p>
            <a:pPr>
              <a:lnSpc>
                <a:spcPct val="90000"/>
              </a:lnSpc>
            </a:pPr>
            <a:r>
              <a:rPr lang="en-US" sz="4000"/>
              <a:t>(12) Using of touts or agents for procuring patients;  </a:t>
            </a:r>
          </a:p>
          <a:p>
            <a:pPr>
              <a:lnSpc>
                <a:spcPct val="90000"/>
              </a:lnSpc>
            </a:pPr>
            <a:r>
              <a:rPr lang="en-US" sz="4000"/>
              <a:t> (13) Claiming to be a specialist without having put on substantial number of years of study and experience in the subject concerned or without possessing a special qualification in the branch concerned</a:t>
            </a:r>
            <a:r>
              <a:rPr lang="en-US" sz="2800"/>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endParaRPr lang="en-US"/>
          </a:p>
        </p:txBody>
      </p:sp>
      <p:sp>
        <p:nvSpPr>
          <p:cNvPr id="93187" name="Rectangle 3"/>
          <p:cNvSpPr>
            <a:spLocks noGrp="1" noChangeArrowheads="1"/>
          </p:cNvSpPr>
          <p:nvPr>
            <p:ph type="body" idx="1"/>
          </p:nvPr>
        </p:nvSpPr>
        <p:spPr/>
        <p:txBody>
          <a:bodyPr/>
          <a:lstStyle/>
          <a:p>
            <a:pPr>
              <a:buFontTx/>
              <a:buNone/>
            </a:pPr>
            <a:endParaRPr lang="en-US"/>
          </a:p>
        </p:txBody>
      </p:sp>
      <p:sp>
        <p:nvSpPr>
          <p:cNvPr id="93188" name="WordArt 4"/>
          <p:cNvSpPr>
            <a:spLocks noChangeArrowheads="1" noChangeShapeType="1" noTextEdit="1"/>
          </p:cNvSpPr>
          <p:nvPr/>
        </p:nvSpPr>
        <p:spPr bwMode="auto">
          <a:xfrm>
            <a:off x="533400" y="990600"/>
            <a:ext cx="7848600" cy="4191000"/>
          </a:xfrm>
          <a:prstGeom prst="rect">
            <a:avLst/>
          </a:prstGeom>
        </p:spPr>
        <p:txBody>
          <a:bodyPr wrap="none" fromWordArt="1">
            <a:prstTxWarp prst="textChevron">
              <a:avLst>
                <a:gd name="adj" fmla="val 25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0">
                  <a:gsLst>
                    <a:gs pos="0">
                      <a:srgbClr val="FFE701"/>
                    </a:gs>
                    <a:gs pos="100000">
                      <a:srgbClr val="FE3E02"/>
                    </a:gs>
                  </a:gsLst>
                  <a:lin ang="5400000" scaled="1"/>
                </a:gradFill>
                <a:latin typeface="Impact"/>
              </a:rPr>
              <a:t>Any Questions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nodePh="1">
                                  <p:stCondLst>
                                    <p:cond delay="0"/>
                                  </p:stCondLst>
                                  <p:endCondLst>
                                    <p:cond evt="begin" delay="0">
                                      <p:tn val="5"/>
                                    </p:cond>
                                  </p:end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931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143000" y="-571500"/>
            <a:ext cx="7772400" cy="1143000"/>
          </a:xfrm>
        </p:spPr>
        <p:txBody>
          <a:bodyPr/>
          <a:lstStyle/>
          <a:p>
            <a:endParaRPr lang="en-US"/>
          </a:p>
        </p:txBody>
      </p:sp>
      <p:sp>
        <p:nvSpPr>
          <p:cNvPr id="66563" name="Rectangle 3"/>
          <p:cNvSpPr>
            <a:spLocks noGrp="1" noChangeArrowheads="1"/>
          </p:cNvSpPr>
          <p:nvPr>
            <p:ph type="body" idx="1"/>
          </p:nvPr>
        </p:nvSpPr>
        <p:spPr>
          <a:xfrm>
            <a:off x="1066800" y="228600"/>
            <a:ext cx="7772400" cy="6096000"/>
          </a:xfrm>
          <a:solidFill>
            <a:schemeClr val="accent1"/>
          </a:solidFill>
        </p:spPr>
        <p:txBody>
          <a:bodyPr/>
          <a:lstStyle/>
          <a:p>
            <a:pPr>
              <a:buFontTx/>
              <a:buNone/>
            </a:pPr>
            <a:endParaRPr lang="en-US"/>
          </a:p>
        </p:txBody>
      </p:sp>
      <p:sp>
        <p:nvSpPr>
          <p:cNvPr id="66567" name="WordArt 7" descr="White marble"/>
          <p:cNvSpPr>
            <a:spLocks noChangeArrowheads="1" noChangeShapeType="1" noTextEdit="1"/>
          </p:cNvSpPr>
          <p:nvPr/>
        </p:nvSpPr>
        <p:spPr bwMode="auto">
          <a:xfrm>
            <a:off x="1371600" y="1371600"/>
            <a:ext cx="6858000" cy="6248400"/>
          </a:xfrm>
          <a:prstGeom prst="rect">
            <a:avLst/>
          </a:prstGeom>
        </p:spPr>
        <p:txBody>
          <a:bodyPr wrap="none" fromWordArt="1">
            <a:prstTxWarp prst="textArchUpPour">
              <a:avLst>
                <a:gd name="adj1" fmla="val 10800000"/>
                <a:gd name="adj2"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Black"/>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66563">
                                            <p:bg/>
                                          </p:spTgt>
                                        </p:tgtEl>
                                        <p:attrNameLst>
                                          <p:attrName>style.color</p:attrName>
                                        </p:attrNameLst>
                                      </p:cBhvr>
                                      <p:by>
                                        <p:hsl h="0" s="12549" l="25098"/>
                                      </p:by>
                                    </p:animClr>
                                    <p:animClr clrSpc="hsl" dir="cw">
                                      <p:cBhvr>
                                        <p:cTn id="7" dur="500" fill="hold"/>
                                        <p:tgtEl>
                                          <p:spTgt spid="66563">
                                            <p:bg/>
                                          </p:spTgt>
                                        </p:tgtEl>
                                        <p:attrNameLst>
                                          <p:attrName>fillcolor</p:attrName>
                                        </p:attrNameLst>
                                      </p:cBhvr>
                                      <p:by>
                                        <p:hsl h="0" s="12549" l="25098"/>
                                      </p:by>
                                    </p:animClr>
                                    <p:animClr clrSpc="hsl" dir="cw">
                                      <p:cBhvr>
                                        <p:cTn id="8" dur="500" fill="hold"/>
                                        <p:tgtEl>
                                          <p:spTgt spid="66563">
                                            <p:bg/>
                                          </p:spTgt>
                                        </p:tgtEl>
                                        <p:attrNameLst>
                                          <p:attrName>stroke.color</p:attrName>
                                        </p:attrNameLst>
                                      </p:cBhvr>
                                      <p:by>
                                        <p:hsl h="0" s="12549" l="25098"/>
                                      </p:by>
                                    </p:animClr>
                                    <p:set>
                                      <p:cBhvr>
                                        <p:cTn id="9" dur="500" fill="hold"/>
                                        <p:tgtEl>
                                          <p:spTgt spid="66563">
                                            <p:bg/>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grpId="0" nodeType="clickEffect" nodePh="1">
                                  <p:stCondLst>
                                    <p:cond delay="0"/>
                                  </p:stCondLst>
                                  <p:endCondLst>
                                    <p:cond evt="begin" delay="0">
                                      <p:tn val="12"/>
                                    </p:cond>
                                  </p:endCondLst>
                                  <p:childTnLst>
                                    <p:animClr clrSpc="hsl" dir="cw">
                                      <p:cBhvr override="childStyle">
                                        <p:cTn id="13" dur="500" fill="hold"/>
                                        <p:tgtEl>
                                          <p:spTgt spid="66563">
                                            <p:txEl>
                                              <p:pRg st="0" end="0"/>
                                            </p:txEl>
                                          </p:spTgt>
                                        </p:tgtEl>
                                        <p:attrNameLst>
                                          <p:attrName>style.color</p:attrName>
                                        </p:attrNameLst>
                                      </p:cBhvr>
                                      <p:by>
                                        <p:hsl h="0" s="12549" l="25098"/>
                                      </p:by>
                                    </p:animClr>
                                    <p:animClr clrSpc="hsl" dir="cw">
                                      <p:cBhvr>
                                        <p:cTn id="14" dur="500" fill="hold"/>
                                        <p:tgtEl>
                                          <p:spTgt spid="66563">
                                            <p:txEl>
                                              <p:pRg st="0" end="0"/>
                                            </p:txEl>
                                          </p:spTgt>
                                        </p:tgtEl>
                                        <p:attrNameLst>
                                          <p:attrName>fillcolor</p:attrName>
                                        </p:attrNameLst>
                                      </p:cBhvr>
                                      <p:by>
                                        <p:hsl h="0" s="12549" l="25098"/>
                                      </p:by>
                                    </p:animClr>
                                    <p:animClr clrSpc="hsl" dir="cw">
                                      <p:cBhvr>
                                        <p:cTn id="15" dur="500" fill="hold"/>
                                        <p:tgtEl>
                                          <p:spTgt spid="66563">
                                            <p:txEl>
                                              <p:pRg st="0" end="0"/>
                                            </p:txEl>
                                          </p:spTgt>
                                        </p:tgtEl>
                                        <p:attrNameLst>
                                          <p:attrName>stroke.color</p:attrName>
                                        </p:attrNameLst>
                                      </p:cBhvr>
                                      <p:by>
                                        <p:hsl h="0" s="12549" l="25098"/>
                                      </p:by>
                                    </p:animClr>
                                    <p:set>
                                      <p:cBhvr>
                                        <p:cTn id="16" dur="500" fill="hold"/>
                                        <p:tgtEl>
                                          <p:spTgt spid="6656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0"/>
            <a:ext cx="8458200" cy="6858000"/>
          </a:xfrm>
          <a:solidFill>
            <a:schemeClr val="tx1"/>
          </a:solidFill>
        </p:spPr>
        <p:txBody>
          <a:bodyPr/>
          <a:lstStyle/>
          <a:p>
            <a:endParaRPr lang="en-US"/>
          </a:p>
        </p:txBody>
      </p:sp>
      <p:pic>
        <p:nvPicPr>
          <p:cNvPr id="90115" name="Picture 3"/>
          <p:cNvPicPr>
            <a:picLocks noChangeAspect="1" noChangeArrowheads="1"/>
          </p:cNvPicPr>
          <p:nvPr>
            <p:ph idx="1"/>
          </p:nvPr>
        </p:nvPicPr>
        <p:blipFill>
          <a:blip r:embed="rId2"/>
          <a:srcRect/>
          <a:stretch>
            <a:fillRect/>
          </a:stretch>
        </p:blipFill>
        <p:spPr>
          <a:xfrm>
            <a:off x="2819400" y="990600"/>
            <a:ext cx="4343400" cy="5334000"/>
          </a:xfrm>
          <a:noFill/>
          <a:ln/>
        </p:spPr>
      </p:pic>
      <p:sp>
        <p:nvSpPr>
          <p:cNvPr id="90116" name="Rectangle 4"/>
          <p:cNvSpPr>
            <a:spLocks noChangeArrowheads="1"/>
          </p:cNvSpPr>
          <p:nvPr/>
        </p:nvSpPr>
        <p:spPr bwMode="auto">
          <a:xfrm>
            <a:off x="1143000" y="0"/>
            <a:ext cx="7391400" cy="838200"/>
          </a:xfrm>
          <a:prstGeom prst="rect">
            <a:avLst/>
          </a:prstGeom>
          <a:solidFill>
            <a:schemeClr val="tx1"/>
          </a:solidFill>
          <a:ln w="9525">
            <a:solidFill>
              <a:schemeClr val="tx1"/>
            </a:solidFill>
            <a:miter lim="800000"/>
            <a:headEnd/>
            <a:tailEnd/>
          </a:ln>
          <a:effectLst/>
        </p:spPr>
        <p:txBody>
          <a:bodyPr wrap="none" anchor="ctr"/>
          <a:lstStyle/>
          <a:p>
            <a:pPr algn="ctr"/>
            <a:r>
              <a:rPr lang="en-US" sz="4000" b="1" i="1" u="sng">
                <a:solidFill>
                  <a:schemeClr val="bg1"/>
                </a:solidFill>
              </a:rPr>
              <a:t>Hahnemannian Oath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sz="4000" u="sng"/>
              <a:t>(b) </a:t>
            </a:r>
            <a:r>
              <a:rPr lang="en-US" sz="4000" b="1" u="sng"/>
              <a:t>Hahnemannian Oath</a:t>
            </a:r>
          </a:p>
        </p:txBody>
      </p:sp>
      <p:sp>
        <p:nvSpPr>
          <p:cNvPr id="11267" name="Rectangle 3"/>
          <p:cNvSpPr>
            <a:spLocks noGrp="1" noChangeArrowheads="1"/>
          </p:cNvSpPr>
          <p:nvPr>
            <p:ph type="body" idx="1"/>
          </p:nvPr>
        </p:nvSpPr>
        <p:spPr>
          <a:xfrm>
            <a:off x="1066800" y="1066800"/>
            <a:ext cx="7772400" cy="5257800"/>
          </a:xfrm>
        </p:spPr>
        <p:txBody>
          <a:bodyPr/>
          <a:lstStyle/>
          <a:p>
            <a:endParaRPr lang="en-US"/>
          </a:p>
          <a:p>
            <a:r>
              <a:rPr lang="en-US"/>
              <a:t>"On my honour I swear that I shall practise the teachings of Homoeopathy, perform my duty, render justice to my patients and help the sick whosoever comes to me for treatment.</a:t>
            </a:r>
            <a:br>
              <a:rPr lang="en-US"/>
            </a:br>
            <a:r>
              <a:rPr lang="en-US"/>
              <a:t>May the teachings of master Hahnemann inspire me and may I have the strength for fulfillment of my mission."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1" nodeType="click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anim calcmode="lin" valueType="num">
                                      <p:cBhvr>
                                        <p:cTn id="8" dur="2000" fill="hold"/>
                                        <p:tgtEl>
                                          <p:spTgt spid="11266"/>
                                        </p:tgtEl>
                                        <p:attrNameLst>
                                          <p:attrName>ppt_w</p:attrName>
                                        </p:attrNameLst>
                                      </p:cBhvr>
                                      <p:tavLst>
                                        <p:tav tm="0" fmla="#ppt_w*sin(2.5*pi*$)">
                                          <p:val>
                                            <p:fltVal val="0"/>
                                          </p:val>
                                        </p:tav>
                                        <p:tav tm="100000">
                                          <p:val>
                                            <p:fltVal val="1"/>
                                          </p:val>
                                        </p:tav>
                                      </p:tavLst>
                                    </p:anim>
                                    <p:anim calcmode="lin" valueType="num">
                                      <p:cBhvr>
                                        <p:cTn id="9" dur="2000" fill="hold"/>
                                        <p:tgtEl>
                                          <p:spTgt spid="1126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2" nodeType="clickEffect">
                                  <p:stCondLst>
                                    <p:cond delay="0"/>
                                  </p:stCondLst>
                                  <p:iterate type="lt">
                                    <p:tmPct val="0"/>
                                  </p:iterate>
                                  <p:childTnLst>
                                    <p:animRot by="21600000">
                                      <p:cBhvr>
                                        <p:cTn id="13" dur="2000" fill="hold"/>
                                        <p:tgtEl>
                                          <p:spTgt spid="11266"/>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Effect transition="in" filter="wheel(4)">
                                      <p:cBhvr>
                                        <p:cTn id="18"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1"/>
      <p:bldP spid="11266" grpId="2"/>
    </p:bldLst>
  </p:timing>
</p:sld>
</file>

<file path=ppt/theme/theme1.xml><?xml version="1.0" encoding="utf-8"?>
<a:theme xmlns:a="http://schemas.openxmlformats.org/drawingml/2006/main" name="EXPEDITN">
  <a:themeElements>
    <a:clrScheme name="EXPEDIT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fontScheme name="EXPEDIT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XPEDITN 1">
        <a:dk1>
          <a:srgbClr val="000000"/>
        </a:dk1>
        <a:lt1>
          <a:srgbClr val="A7947B"/>
        </a:lt1>
        <a:dk2>
          <a:srgbClr val="FFFFFF"/>
        </a:dk2>
        <a:lt2>
          <a:srgbClr val="808080"/>
        </a:lt2>
        <a:accent1>
          <a:srgbClr val="DFD6C3"/>
        </a:accent1>
        <a:accent2>
          <a:srgbClr val="D69B80"/>
        </a:accent2>
        <a:accent3>
          <a:srgbClr val="D0C8BF"/>
        </a:accent3>
        <a:accent4>
          <a:srgbClr val="000000"/>
        </a:accent4>
        <a:accent5>
          <a:srgbClr val="ECE8DE"/>
        </a:accent5>
        <a:accent6>
          <a:srgbClr val="C28C73"/>
        </a:accent6>
        <a:hlink>
          <a:srgbClr val="CAA966"/>
        </a:hlink>
        <a:folHlink>
          <a:srgbClr val="FFFFCC"/>
        </a:folHlink>
      </a:clrScheme>
      <a:clrMap bg1="lt1" tx1="dk1" bg2="lt2" tx2="dk2" accent1="accent1" accent2="accent2" accent3="accent3" accent4="accent4" accent5="accent5" accent6="accent6" hlink="hlink" folHlink="folHlink"/>
    </a:extraClrScheme>
    <a:extraClrScheme>
      <a:clrScheme name="EXPEDIT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clrMap bg1="lt1" tx1="dk1" bg2="lt2" tx2="dk2" accent1="accent1" accent2="accent2" accent3="accent3" accent4="accent4" accent5="accent5" accent6="accent6" hlink="hlink" folHlink="folHlink"/>
    </a:extraClrScheme>
    <a:extraClrScheme>
      <a:clrScheme name="EXPEDIT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N 4">
        <a:dk1>
          <a:srgbClr val="000000"/>
        </a:dk1>
        <a:lt1>
          <a:srgbClr val="9D7643"/>
        </a:lt1>
        <a:dk2>
          <a:srgbClr val="FFFFFF"/>
        </a:dk2>
        <a:lt2>
          <a:srgbClr val="554025"/>
        </a:lt2>
        <a:accent1>
          <a:srgbClr val="CAA966"/>
        </a:accent1>
        <a:accent2>
          <a:srgbClr val="C25422"/>
        </a:accent2>
        <a:accent3>
          <a:srgbClr val="CCBDB0"/>
        </a:accent3>
        <a:accent4>
          <a:srgbClr val="000000"/>
        </a:accent4>
        <a:accent5>
          <a:srgbClr val="E1D1B8"/>
        </a:accent5>
        <a:accent6>
          <a:srgbClr val="B04B1E"/>
        </a:accent6>
        <a:hlink>
          <a:srgbClr val="8488AC"/>
        </a:hlink>
        <a:folHlink>
          <a:srgbClr val="FFFF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390</TotalTime>
  <Words>2795</Words>
  <Application>Microsoft PowerPoint</Application>
  <PresentationFormat>On-screen Show (4:3)</PresentationFormat>
  <Paragraphs>190</Paragraphs>
  <Slides>73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73</vt:i4>
      </vt:variant>
    </vt:vector>
  </HeadingPairs>
  <TitlesOfParts>
    <vt:vector size="76" baseType="lpstr">
      <vt:lpstr>Arial</vt:lpstr>
      <vt:lpstr>Times New Roman</vt:lpstr>
      <vt:lpstr>EXPEDITN</vt:lpstr>
      <vt:lpstr> Homoeopathic Practitioners  Professional Conduct, Etiquette and Code of Ethics   </vt:lpstr>
      <vt:lpstr>Regulations </vt:lpstr>
      <vt:lpstr>DECLARATION AND OATH </vt:lpstr>
      <vt:lpstr>Slide 4</vt:lpstr>
      <vt:lpstr>Slide 5</vt:lpstr>
      <vt:lpstr>Slide 6</vt:lpstr>
      <vt:lpstr>Slide 7</vt:lpstr>
      <vt:lpstr>Slide 8</vt:lpstr>
      <vt:lpstr>(b) Hahnemannian Oath</vt:lpstr>
      <vt:lpstr>GENERAL PRINCIPLES </vt:lpstr>
      <vt:lpstr>Slide 11</vt:lpstr>
      <vt:lpstr>4. Standards of Character and Morals </vt:lpstr>
      <vt:lpstr>Slide 13</vt:lpstr>
      <vt:lpstr>Slide 14</vt:lpstr>
      <vt:lpstr>6. Advertising </vt:lpstr>
      <vt:lpstr>Slide 16</vt:lpstr>
      <vt:lpstr>Slide 17</vt:lpstr>
      <vt:lpstr>A practitioner of Homoeopathy is permitted formal announcement in press about the following matters, namely : </vt:lpstr>
      <vt:lpstr>Slide 19</vt:lpstr>
      <vt:lpstr>7. Payment of Professional Service </vt:lpstr>
      <vt:lpstr>Slide 21</vt:lpstr>
      <vt:lpstr>8. Rebates and Commission</vt:lpstr>
      <vt:lpstr>DUTIES OF HOMOEOPATHIC PRACTITIONERS TO THEIR PATIENTS </vt:lpstr>
      <vt:lpstr>Slide 24</vt:lpstr>
      <vt:lpstr>10. Practitioner's Responsibility </vt:lpstr>
      <vt:lpstr>11. Termination of Service </vt:lpstr>
      <vt:lpstr>Slide 27</vt:lpstr>
      <vt:lpstr>12. Acts of Negligence</vt:lpstr>
      <vt:lpstr>Slide 29</vt:lpstr>
      <vt:lpstr>13. Behaviour towards Patients</vt:lpstr>
      <vt:lpstr>Slide 31</vt:lpstr>
      <vt:lpstr>14. Visits</vt:lpstr>
      <vt:lpstr>15. Prognosis</vt:lpstr>
      <vt:lpstr>16. Patience, Delicacy &amp; Secrecy </vt:lpstr>
      <vt:lpstr>DUTIES OF PRACTITIONERS TO THE PROFESSION </vt:lpstr>
      <vt:lpstr>17. Upholding honour of Profession</vt:lpstr>
      <vt:lpstr>18. Membership of Medical Society</vt:lpstr>
      <vt:lpstr>19. Exposure of Unethical Conduct </vt:lpstr>
      <vt:lpstr>20. Association with Unregistered Persons </vt:lpstr>
      <vt:lpstr>21. Appointment of Substitutes</vt:lpstr>
      <vt:lpstr>22. Charges for service to Practitioners of Homoeopathy </vt:lpstr>
      <vt:lpstr>Slide 42</vt:lpstr>
      <vt:lpstr>Slide 43</vt:lpstr>
      <vt:lpstr>24. Engagement for an Obstetrics Case </vt:lpstr>
      <vt:lpstr>Slide 45</vt:lpstr>
      <vt:lpstr>Slide 46</vt:lpstr>
      <vt:lpstr>DUTIES OF PRACTITIONERS IN CONSULTATION </vt:lpstr>
      <vt:lpstr>26. Consultation shall be Encouraged</vt:lpstr>
      <vt:lpstr>27. Punctuality in Consultation </vt:lpstr>
      <vt:lpstr>28. Patient referred to another Physician </vt:lpstr>
      <vt:lpstr>29. Consultation for Patient's Benefit </vt:lpstr>
      <vt:lpstr>30. Conduct in Consultation </vt:lpstr>
      <vt:lpstr>Slide 53</vt:lpstr>
      <vt:lpstr>Slide 54</vt:lpstr>
      <vt:lpstr>31. Cessation of Consultation </vt:lpstr>
      <vt:lpstr>32. Treatment after Consultation </vt:lpstr>
      <vt:lpstr>33. Consultant not to take Charge of the Case </vt:lpstr>
      <vt:lpstr>34. Bar against Consulting Non-registered Practitioner </vt:lpstr>
      <vt:lpstr>DUTIES OF PRACTITIONERS TO THE PUBLIC </vt:lpstr>
      <vt:lpstr>35. Practitioners as Citizens</vt:lpstr>
      <vt:lpstr>36. Public Health </vt:lpstr>
      <vt:lpstr>37. Dispensing</vt:lpstr>
      <vt:lpstr>PROFESSIONAL MISCONDUCT </vt:lpstr>
      <vt:lpstr>35. The following actions shall constitute professional misconduct</vt:lpstr>
      <vt:lpstr>Slide 65</vt:lpstr>
      <vt:lpstr>Slide 66</vt:lpstr>
      <vt:lpstr>Slide 67</vt:lpstr>
      <vt:lpstr>Slide 68</vt:lpstr>
      <vt:lpstr>Slide 69</vt:lpstr>
      <vt:lpstr>Slide 70</vt:lpstr>
      <vt:lpstr>Slide 71</vt:lpstr>
      <vt:lpstr>Slide 72</vt:lpstr>
      <vt:lpstr>Slide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Homoeopathic Practitioners  Professional Conduct, Etiquette and Code of Ethics</dc:title>
  <dc:creator>welcome</dc:creator>
  <cp:lastModifiedBy>New</cp:lastModifiedBy>
  <cp:revision>77</cp:revision>
  <dcterms:created xsi:type="dcterms:W3CDTF">2006-02-14T14:33:23Z</dcterms:created>
  <dcterms:modified xsi:type="dcterms:W3CDTF">2019-05-29T10:20:17Z</dcterms:modified>
</cp:coreProperties>
</file>